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70" r:id="rId2"/>
    <p:sldId id="256" r:id="rId3"/>
    <p:sldId id="269" r:id="rId4"/>
    <p:sldId id="257" r:id="rId5"/>
    <p:sldId id="316" r:id="rId6"/>
    <p:sldId id="271" r:id="rId7"/>
    <p:sldId id="320" r:id="rId8"/>
    <p:sldId id="272" r:id="rId9"/>
    <p:sldId id="273" r:id="rId10"/>
    <p:sldId id="274" r:id="rId11"/>
    <p:sldId id="275" r:id="rId12"/>
    <p:sldId id="258" r:id="rId13"/>
    <p:sldId id="276" r:id="rId14"/>
    <p:sldId id="260" r:id="rId15"/>
    <p:sldId id="321" r:id="rId16"/>
    <p:sldId id="277" r:id="rId17"/>
    <p:sldId id="279" r:id="rId18"/>
    <p:sldId id="323" r:id="rId19"/>
    <p:sldId id="324" r:id="rId20"/>
    <p:sldId id="290" r:id="rId21"/>
    <p:sldId id="308" r:id="rId22"/>
    <p:sldId id="314" r:id="rId23"/>
    <p:sldId id="304" r:id="rId24"/>
    <p:sldId id="306" r:id="rId25"/>
    <p:sldId id="307" r:id="rId26"/>
    <p:sldId id="291" r:id="rId27"/>
    <p:sldId id="309" r:id="rId28"/>
    <p:sldId id="310" r:id="rId29"/>
    <p:sldId id="322" r:id="rId30"/>
    <p:sldId id="352" r:id="rId31"/>
    <p:sldId id="353" r:id="rId32"/>
    <p:sldId id="343" r:id="rId33"/>
    <p:sldId id="292" r:id="rId34"/>
    <p:sldId id="311" r:id="rId35"/>
    <p:sldId id="326" r:id="rId36"/>
    <p:sldId id="312" r:id="rId37"/>
    <p:sldId id="332" r:id="rId38"/>
    <p:sldId id="342" r:id="rId39"/>
    <p:sldId id="331" r:id="rId40"/>
    <p:sldId id="333" r:id="rId41"/>
    <p:sldId id="328" r:id="rId42"/>
    <p:sldId id="330" r:id="rId43"/>
    <p:sldId id="349" r:id="rId44"/>
    <p:sldId id="344" r:id="rId45"/>
    <p:sldId id="346" r:id="rId46"/>
    <p:sldId id="354" r:id="rId47"/>
    <p:sldId id="347" r:id="rId48"/>
    <p:sldId id="350" r:id="rId49"/>
    <p:sldId id="355" r:id="rId50"/>
    <p:sldId id="348" r:id="rId51"/>
    <p:sldId id="295" r:id="rId52"/>
    <p:sldId id="278" r:id="rId53"/>
    <p:sldId id="302" r:id="rId54"/>
    <p:sldId id="303" r:id="rId55"/>
    <p:sldId id="317" r:id="rId56"/>
    <p:sldId id="356" r:id="rId57"/>
  </p:sldIdLst>
  <p:sldSz cx="12192000" cy="6858000"/>
  <p:notesSz cx="6858000" cy="9144000"/>
  <p:embeddedFontLst>
    <p:embeddedFont>
      <p:font typeface="Bahnschrift Light" panose="020B0502040204020203" pitchFamily="34" charset="0"/>
      <p:regular r:id="rId60"/>
    </p:embeddedFont>
    <p:embeddedFont>
      <p:font typeface="Barlow Condensed" panose="00000506000000000000" pitchFamily="2" charset="0"/>
      <p:regular r:id="rId61"/>
      <p:bold r:id="rId62"/>
      <p:italic r:id="rId63"/>
      <p:boldItalic r:id="rId64"/>
    </p:embeddedFont>
    <p:embeddedFont>
      <p:font typeface="G마켓 산스 Bold" panose="02000000000000000000" pitchFamily="50" charset="-127"/>
      <p:regular r:id="rId65"/>
    </p:embeddedFont>
    <p:embeddedFont>
      <p:font typeface="G마켓 산스 Light" panose="02000000000000000000" pitchFamily="50" charset="-127"/>
      <p:regular r:id="rId66"/>
    </p:embeddedFont>
    <p:embeddedFont>
      <p:font typeface="G마켓 산스 Medium" panose="02000000000000000000" pitchFamily="50" charset="-127"/>
      <p:regular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FBFBF"/>
    <a:srgbClr val="E9EDF1"/>
    <a:srgbClr val="F8AEB5"/>
    <a:srgbClr val="F8AEE8"/>
    <a:srgbClr val="47495D"/>
    <a:srgbClr val="061333"/>
    <a:srgbClr val="188038"/>
    <a:srgbClr val="34A8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15" d="100"/>
          <a:sy n="115" d="100"/>
        </p:scale>
        <p:origin x="258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1E5BC7-AF2D-934C-3102-B37A74227A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284882-5D47-344B-EB1C-0AC15BAE58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279AB-628D-4224-A20F-53250C7565D1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50AE58-D7E0-8CB9-2CEB-7EBB0ABFAF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008A1A-40A8-AB92-9920-50D1705C3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625E0-9A11-4B7A-904F-9755A48E1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244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A4280-E845-4153-A1F0-67AD6C42C3CC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6EB57-A275-43ED-A11F-0B60B5B701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951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3F020-749C-6B66-14B9-319616F8E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B96C29-AE83-1D11-2A70-5F0D3C2ED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3CF93-01E7-6B0E-8F66-A0D6257A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52FF-0C73-4462-8DC8-9697DCA69892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17B7F-5F6B-559A-4F1D-2A8C20BE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F062C-95D2-5B91-D941-44E1AF41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7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71C03-9990-F2A4-B143-A5E93474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4A9E5-7899-0B29-CDFF-C9343A337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2E26E-75A2-5123-012A-6F4236D7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E49B-6B9C-4E06-A306-D94A0F364D72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90692-EF05-BFE4-B940-33688193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84D0-9DDA-0E09-F6AB-55FFDF81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4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E6D3A-682A-E999-601D-974A75C53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CC581-6BF2-9642-7848-C829D6A4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2A0D3-36A7-54BB-863C-C7759ACD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79DC-D02B-4A84-AFA0-F5E372DD37BA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B501A-3C64-8887-1490-C788E6C6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73DA1-36B2-C76B-91F1-5FF188D7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2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8FC7-DE42-F92C-CA5A-4A1AE5D8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89C67-2640-6036-BA87-27AEB0880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56021-A46D-EFD1-E493-F8CE6663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FDCC-6E13-435D-B06E-EB466C97462F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4CC91-EB50-1251-85F8-C3BAFD39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B2DA5-90D5-DDB3-B9E0-E2367388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5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90FB3-F897-9A15-D544-03288499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82357-DE1E-EAC7-77C6-999A6FD7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6E293-EB41-AF67-34C5-A2F1DDBA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8F3D-5040-435F-A4EB-6037CD19D067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8C170-72E1-DFF5-6BB6-CE179B4A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4871A-03EC-CFC5-2FCC-87388E0D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64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BFAEB-5981-435E-5B99-6E3DF68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5FF3F-113E-AD6F-A7C2-756451560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0EC521-F856-3EDC-BC58-CD2F80DB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EB6F3-3FB0-7B77-0B85-48603988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AF8A-22B0-405F-96F2-DE2719FDA3BB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F9EB8D-A2F8-0DD2-2483-7D4E51F2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E6CC46-4505-D91D-060B-B7566DEA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9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B89-1FC3-4038-D74E-C01B0C16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9C1C0-AF67-D78E-455F-7D49F0BEA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78E854-C696-CDD0-E08F-864532531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4DFE8C-F778-C893-7643-37ECC1B2E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212CEE-1CF0-504C-FA84-46293656A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28188E-0E17-D7FD-B4D1-1C81F7E3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0D83-026D-46F1-BFB2-08D2B241353A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C3DA8C-3761-421B-6F12-C5FF1903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A5D6-9E52-C506-E46C-99EEB420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3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E1669-8794-658A-5679-B4A633D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2ED5B-3850-2D70-326D-B8DE0756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6EE8-4E91-4440-9ADA-7370957F82F5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0810DD-8A94-528B-DAF9-C091FBFE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D84A74-EED5-C289-29CA-0925E138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5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87C97B-7CD6-6A05-A266-69416696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2C19-4633-4340-AEAF-BA96711A947F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DFC748-2FE9-CC41-A4C1-2192C417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C50AB-91B5-5889-7A5F-1B9D36A3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9" y="6365403"/>
            <a:ext cx="914401" cy="365125"/>
          </a:xfrm>
        </p:spPr>
        <p:txBody>
          <a:bodyPr/>
          <a:lstStyle>
            <a:lvl1pPr algn="l"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3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EC638-4140-9AB5-F9F9-6DEF3386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EEF34-3A03-0B84-16ED-F893FFEC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B4353-6D9C-A54E-0735-E13560089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ADA4B-0854-549C-E6E5-6D0CF074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2ED3-1567-4430-B841-4A37380B6AAD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1CA91-8830-E4E5-E781-21436164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8DFDBC-16F5-4322-8339-ADE72F10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6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C178F-58B1-93D8-4621-AC09A1C5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4DE0A7-57BA-E249-0947-AA47F5BD7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C8CFA-8EA9-50B4-B9BF-328C4960F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27FB9-E7AB-A7ED-6ACE-317D3EAF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0C88-DB9A-4CD2-8A14-50720DB861E5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517FD-F502-33C3-5558-476BB52A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05D12-0069-6AF0-B284-183B8A9E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232F-4DAA-4210-9EF8-1D64DF04A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3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3019A-EB5D-242B-30C2-BF0CB71A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29221-FD9F-B966-ECEE-6C82C24B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46754-EAFB-4696-1450-913EEFFC5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4E84-20E7-4145-B7A1-7DD1A77C49F3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667BA-DFBB-115A-3D58-4385DFB80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8FE9B-F524-92CB-7B1C-5D216F480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50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wav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4.wav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7.wav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4" Type="http://schemas.openxmlformats.org/officeDocument/2006/relationships/audio" Target="../media/media7.wav"/><Relationship Id="rId9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bz7gmRVDtw4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LUE-benchmark/KLUE" TargetMode="External"/><Relationship Id="rId3" Type="http://schemas.openxmlformats.org/officeDocument/2006/relationships/hyperlink" Target="https://arxiv.org/pdf/2106.06103.pdf" TargetMode="External"/><Relationship Id="rId7" Type="http://schemas.openxmlformats.org/officeDocument/2006/relationships/hyperlink" Target="https://openai.com/blog/whisper/" TargetMode="External"/><Relationship Id="rId2" Type="http://schemas.openxmlformats.org/officeDocument/2006/relationships/hyperlink" Target="https://www.precedenceresearch.com/animation-marke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fzhou5678/PolyEncoder" TargetMode="External"/><Relationship Id="rId5" Type="http://schemas.openxmlformats.org/officeDocument/2006/relationships/hyperlink" Target="https://github.com/AyushExel/ml4face-detection/blob/master/Final-Face%20Detection%20Notebook.ipynb" TargetMode="External"/><Relationship Id="rId4" Type="http://schemas.openxmlformats.org/officeDocument/2006/relationships/hyperlink" Target="https://arxiv.org/pdf/1905.01969.pdf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CD9C55D6-28FF-55ED-C697-978A5B9DD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5AA949-FBE3-8F6C-0238-C062594B6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9D6E8B-678F-A25D-E672-F0C7BD6B208F}"/>
              </a:ext>
            </a:extLst>
          </p:cNvPr>
          <p:cNvGrpSpPr/>
          <p:nvPr/>
        </p:nvGrpSpPr>
        <p:grpSpPr>
          <a:xfrm>
            <a:off x="7560081" y="4599816"/>
            <a:ext cx="3851258" cy="1278470"/>
            <a:chOff x="8032462" y="4087047"/>
            <a:chExt cx="3460037" cy="2810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D57A5-EB4A-9B91-7494-8C879506B50C}"/>
                </a:ext>
              </a:extLst>
            </p:cNvPr>
            <p:cNvSpPr txBox="1"/>
            <p:nvPr/>
          </p:nvSpPr>
          <p:spPr>
            <a:xfrm>
              <a:off x="8041793" y="4087047"/>
              <a:ext cx="345070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800" dirty="0">
                  <a:solidFill>
                    <a:schemeClr val="bg1"/>
                  </a:solidFill>
                  <a:effectLst/>
                  <a:latin typeface="Barlow Condensed" panose="00000806000000000000" pitchFamily="2" charset="0"/>
                  <a:ea typeface="G마켓 산스 Bold" panose="02000000000000000000" pitchFamily="50" charset="-127"/>
                </a:rPr>
                <a:t>ANICHAT</a:t>
              </a:r>
              <a:endParaRPr lang="ko-KR" altLang="en-US" sz="8800" dirty="0">
                <a:solidFill>
                  <a:schemeClr val="bg1"/>
                </a:solidFill>
                <a:effectLst/>
                <a:latin typeface="Barlow Condensed" panose="00000806000000000000" pitchFamily="2" charset="0"/>
                <a:ea typeface="G마켓 산스 Bold" panose="020000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E2E442-AF2C-1E37-7D8B-47B0F09A75FA}"/>
                </a:ext>
              </a:extLst>
            </p:cNvPr>
            <p:cNvSpPr txBox="1"/>
            <p:nvPr/>
          </p:nvSpPr>
          <p:spPr>
            <a:xfrm>
              <a:off x="8032462" y="4096378"/>
              <a:ext cx="345070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800" dirty="0">
                  <a:solidFill>
                    <a:srgbClr val="C00000"/>
                  </a:solidFill>
                  <a:effectLst/>
                  <a:latin typeface="Barlow Condensed" panose="00000806000000000000" pitchFamily="2" charset="0"/>
                  <a:ea typeface="G마켓 산스 Bold" panose="02000000000000000000" pitchFamily="50" charset="-127"/>
                </a:rPr>
                <a:t>ANICHAT</a:t>
              </a:r>
              <a:endParaRPr lang="ko-KR" altLang="en-US" sz="8800" dirty="0">
                <a:solidFill>
                  <a:srgbClr val="C00000"/>
                </a:solidFill>
                <a:effectLst/>
                <a:latin typeface="Barlow Condensed" panose="00000806000000000000" pitchFamily="2" charset="0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D16CC1-AE2B-C119-B152-78F43A72114B}"/>
              </a:ext>
            </a:extLst>
          </p:cNvPr>
          <p:cNvGrpSpPr/>
          <p:nvPr/>
        </p:nvGrpSpPr>
        <p:grpSpPr>
          <a:xfrm>
            <a:off x="7653387" y="4279006"/>
            <a:ext cx="3757952" cy="659364"/>
            <a:chOff x="7865706" y="4279006"/>
            <a:chExt cx="3757952" cy="6593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8F0A9-5A54-0975-274F-7C2B381F7584}"/>
                </a:ext>
              </a:extLst>
            </p:cNvPr>
            <p:cNvSpPr txBox="1"/>
            <p:nvPr/>
          </p:nvSpPr>
          <p:spPr>
            <a:xfrm>
              <a:off x="7865706" y="4599816"/>
              <a:ext cx="3757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      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전민정 </a:t>
              </a:r>
              <a:r>
                <a:rPr lang="ko-KR" altLang="en-US" sz="1600" dirty="0" err="1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곽형민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박영준 </a:t>
              </a:r>
              <a:r>
                <a:rPr lang="ko-KR" altLang="en-US" sz="1600" dirty="0" err="1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이연교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이현중</a:t>
              </a:r>
            </a:p>
          </p:txBody>
        </p:sp>
        <p:pic>
          <p:nvPicPr>
            <p:cNvPr id="2052" name="Picture 4" descr="왕관 일러스트 PNG, AI 무료 다운로드 (2023년) - 리틀딥">
              <a:extLst>
                <a:ext uri="{FF2B5EF4-FFF2-40B4-BE49-F238E27FC236}">
                  <a16:creationId xmlns:a16="http://schemas.microsoft.com/office/drawing/2014/main" id="{D4C40B15-1EC2-1E4E-F4D6-FA830BB39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028" y="4279006"/>
              <a:ext cx="429490" cy="42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E2FE07-97EB-FF17-F720-4EA533690D41}"/>
              </a:ext>
            </a:extLst>
          </p:cNvPr>
          <p:cNvSpPr txBox="1"/>
          <p:nvPr/>
        </p:nvSpPr>
        <p:spPr>
          <a:xfrm>
            <a:off x="780661" y="2633934"/>
            <a:ext cx="10630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B2B </a:t>
            </a:r>
            <a:r>
              <a:rPr lang="ko-KR" altLang="en-US" sz="5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타겟 캐릭터 음성 </a:t>
            </a:r>
            <a:r>
              <a:rPr lang="ko-KR" altLang="en-US" sz="54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챗봇</a:t>
            </a:r>
            <a:r>
              <a:rPr lang="ko-KR" altLang="en-US" sz="5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1358244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9F3176A6-3038-5AED-30EE-87BC8792DFE7}"/>
              </a:ext>
            </a:extLst>
          </p:cNvPr>
          <p:cNvSpPr/>
          <p:nvPr/>
        </p:nvSpPr>
        <p:spPr>
          <a:xfrm>
            <a:off x="4254554" y="1876992"/>
            <a:ext cx="3572058" cy="35720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A717EBA-DA91-AFDE-8E95-29620C34D681}"/>
              </a:ext>
            </a:extLst>
          </p:cNvPr>
          <p:cNvSpPr/>
          <p:nvPr/>
        </p:nvSpPr>
        <p:spPr>
          <a:xfrm>
            <a:off x="4789914" y="2401675"/>
            <a:ext cx="2522692" cy="252269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B453F1E-8C9B-AA0B-D342-BACB6DCD3308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26B40AC-1C51-1518-50FF-EA30FE27675D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2FEB564-9C71-5D21-AD28-B4107F8739E9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7E931C-F3CC-F2DC-CDD5-78A19E29E85E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5DBD6A-C005-7F2D-13FD-1794B67F2BAA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5BF5F9-D359-92F8-605A-9DE2852550F4}"/>
              </a:ext>
            </a:extLst>
          </p:cNvPr>
          <p:cNvSpPr/>
          <p:nvPr/>
        </p:nvSpPr>
        <p:spPr>
          <a:xfrm>
            <a:off x="5309806" y="1417329"/>
            <a:ext cx="1461554" cy="1461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1ED7D4-9FB5-4188-1A34-89C617A86493}"/>
              </a:ext>
            </a:extLst>
          </p:cNvPr>
          <p:cNvSpPr/>
          <p:nvPr/>
        </p:nvSpPr>
        <p:spPr>
          <a:xfrm>
            <a:off x="4007686" y="4125483"/>
            <a:ext cx="1461554" cy="14615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E81DC5-9BA0-6E89-B41C-3D4B80A569E5}"/>
              </a:ext>
            </a:extLst>
          </p:cNvPr>
          <p:cNvSpPr/>
          <p:nvPr/>
        </p:nvSpPr>
        <p:spPr>
          <a:xfrm>
            <a:off x="6714718" y="4125483"/>
            <a:ext cx="1461554" cy="146155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07254-4F70-A2CD-C925-130F0758BD7A}"/>
              </a:ext>
            </a:extLst>
          </p:cNvPr>
          <p:cNvSpPr txBox="1"/>
          <p:nvPr/>
        </p:nvSpPr>
        <p:spPr>
          <a:xfrm>
            <a:off x="4962534" y="3332787"/>
            <a:ext cx="2266932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기대 효과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2D1CC4-DEB5-B903-C86B-97F3D441DC8B}"/>
              </a:ext>
            </a:extLst>
          </p:cNvPr>
          <p:cNvSpPr/>
          <p:nvPr/>
        </p:nvSpPr>
        <p:spPr>
          <a:xfrm>
            <a:off x="2037030" y="1720158"/>
            <a:ext cx="7782972" cy="66738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CE913-C2C0-1B9A-DFAC-D7294F78B5BE}"/>
              </a:ext>
            </a:extLst>
          </p:cNvPr>
          <p:cNvSpPr txBox="1"/>
          <p:nvPr/>
        </p:nvSpPr>
        <p:spPr>
          <a:xfrm>
            <a:off x="2204514" y="1856208"/>
            <a:ext cx="7782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새로운 콘텐츠 시장의 창출로 인해 기업들의 투자를 유치</a:t>
            </a:r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새로운 </a:t>
            </a:r>
            <a:r>
              <a:rPr lang="ko-KR" altLang="en-US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팬층</a:t>
            </a: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확보</a:t>
            </a:r>
            <a:endParaRPr lang="en-US" altLang="ko-KR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DD8FF-3262-9A30-10FD-AB4ABA7E62C3}"/>
              </a:ext>
            </a:extLst>
          </p:cNvPr>
          <p:cNvSpPr/>
          <p:nvPr/>
        </p:nvSpPr>
        <p:spPr>
          <a:xfrm>
            <a:off x="2309091" y="4654961"/>
            <a:ext cx="3000715" cy="66738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1E8D96-DDCD-6A12-5FC7-BC9608B137D7}"/>
              </a:ext>
            </a:extLst>
          </p:cNvPr>
          <p:cNvSpPr/>
          <p:nvPr/>
        </p:nvSpPr>
        <p:spPr>
          <a:xfrm>
            <a:off x="7255267" y="4677659"/>
            <a:ext cx="4333550" cy="66738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F133C-8B59-B16B-73EE-795DBAD22F2A}"/>
              </a:ext>
            </a:extLst>
          </p:cNvPr>
          <p:cNvSpPr txBox="1"/>
          <p:nvPr/>
        </p:nvSpPr>
        <p:spPr>
          <a:xfrm>
            <a:off x="7387059" y="4826683"/>
            <a:ext cx="4524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직접 체험에 더욱 가까운 간접 체험 가능</a:t>
            </a:r>
            <a:endParaRPr lang="en-US" altLang="ko-KR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EF7FB-0339-4CE7-7D7E-F4C4655FEF1F}"/>
              </a:ext>
            </a:extLst>
          </p:cNvPr>
          <p:cNvSpPr txBox="1"/>
          <p:nvPr/>
        </p:nvSpPr>
        <p:spPr>
          <a:xfrm>
            <a:off x="2577402" y="4817645"/>
            <a:ext cx="312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B2B </a:t>
            </a: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산업으로 확장 가능</a:t>
            </a:r>
            <a:endParaRPr lang="en-US" altLang="ko-KR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19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85415-6A56-8CDB-D69A-3C9676C72D5A}"/>
              </a:ext>
            </a:extLst>
          </p:cNvPr>
          <p:cNvSpPr/>
          <p:nvPr/>
        </p:nvSpPr>
        <p:spPr>
          <a:xfrm>
            <a:off x="3979876" y="0"/>
            <a:ext cx="82121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986"/>
            <a:ext cx="331501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84F3-F477-39F8-A8DE-73E4BE3BABFD}"/>
              </a:ext>
            </a:extLst>
          </p:cNvPr>
          <p:cNvSpPr txBox="1"/>
          <p:nvPr/>
        </p:nvSpPr>
        <p:spPr>
          <a:xfrm>
            <a:off x="5226060" y="3745215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3E460-84CC-8B27-03BD-4401F22AA852}"/>
              </a:ext>
            </a:extLst>
          </p:cNvPr>
          <p:cNvSpPr txBox="1"/>
          <p:nvPr/>
        </p:nvSpPr>
        <p:spPr>
          <a:xfrm>
            <a:off x="5226060" y="441055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결과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8C261-187E-242E-02D1-7DC11631F628}"/>
              </a:ext>
            </a:extLst>
          </p:cNvPr>
          <p:cNvSpPr txBox="1"/>
          <p:nvPr/>
        </p:nvSpPr>
        <p:spPr>
          <a:xfrm>
            <a:off x="4710355" y="4335069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B828-3E93-D4F9-B224-93C15B42E1B8}"/>
              </a:ext>
            </a:extLst>
          </p:cNvPr>
          <p:cNvSpPr txBox="1"/>
          <p:nvPr/>
        </p:nvSpPr>
        <p:spPr>
          <a:xfrm>
            <a:off x="4710355" y="3667278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pic>
        <p:nvPicPr>
          <p:cNvPr id="19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06079B30-81D1-1B81-1BDF-832E3CD25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F1FA54-A78A-7388-6C5A-7271A2B59FC2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038CAD7B-C768-BFFE-04AF-730A558B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471106-BE94-C0F1-9465-712A40051FF3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B55350-916E-980A-9FED-6CA4578EA8A3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63474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85FFA9-3C78-5D8E-D62C-253431F024F6}"/>
              </a:ext>
            </a:extLst>
          </p:cNvPr>
          <p:cNvSpPr/>
          <p:nvPr/>
        </p:nvSpPr>
        <p:spPr>
          <a:xfrm>
            <a:off x="2026113" y="4336186"/>
            <a:ext cx="1713992" cy="173225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4A8951-E76B-4717-64D3-D5FB937C9895}"/>
              </a:ext>
            </a:extLst>
          </p:cNvPr>
          <p:cNvSpPr/>
          <p:nvPr/>
        </p:nvSpPr>
        <p:spPr>
          <a:xfrm>
            <a:off x="4192958" y="4336186"/>
            <a:ext cx="1713992" cy="173225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8A36EE-F019-7914-FAEA-1BD4E67066C6}"/>
              </a:ext>
            </a:extLst>
          </p:cNvPr>
          <p:cNvSpPr/>
          <p:nvPr/>
        </p:nvSpPr>
        <p:spPr>
          <a:xfrm>
            <a:off x="6359803" y="4336186"/>
            <a:ext cx="1713992" cy="173225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5CEEEC-2925-7E0A-8996-559CB8BCEA26}"/>
              </a:ext>
            </a:extLst>
          </p:cNvPr>
          <p:cNvSpPr/>
          <p:nvPr/>
        </p:nvSpPr>
        <p:spPr>
          <a:xfrm>
            <a:off x="8526647" y="4336186"/>
            <a:ext cx="1713992" cy="173225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10B66B-D42F-85C0-4ECA-097EF1DF66BF}"/>
              </a:ext>
            </a:extLst>
          </p:cNvPr>
          <p:cNvSpPr/>
          <p:nvPr/>
        </p:nvSpPr>
        <p:spPr>
          <a:xfrm>
            <a:off x="5239004" y="2054649"/>
            <a:ext cx="1713992" cy="173225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17C576-A3AF-D4D9-56F0-BABC8187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62A7F2-7061-6ED4-13DF-61ED567C78EE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F1958-97BD-5669-DA0E-38F9D63A18E3}"/>
              </a:ext>
            </a:extLst>
          </p:cNvPr>
          <p:cNvSpPr txBox="1"/>
          <p:nvPr/>
        </p:nvSpPr>
        <p:spPr>
          <a:xfrm>
            <a:off x="587462" y="326044"/>
            <a:ext cx="351348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팀 구성 및 역할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F5A817-1C28-A11D-0FF6-2B80CC7E0B75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6B299E-B647-62EB-4F7B-10FBBBEF71C8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4CDCF8-834E-F6ED-B089-12C7E63C6FBB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6882CC-0BA0-A677-DCDE-D8AEBDF9B24E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1451EA-CA07-B905-32B6-9314C124FAB6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왕관 일러스트 PNG, AI 무료 다운로드 (2023년) - 리틀딥">
            <a:extLst>
              <a:ext uri="{FF2B5EF4-FFF2-40B4-BE49-F238E27FC236}">
                <a16:creationId xmlns:a16="http://schemas.microsoft.com/office/drawing/2014/main" id="{54A2A5E3-6D97-0570-BAE3-2383720F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255" y="1129406"/>
            <a:ext cx="429490" cy="42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E85F7B-A563-7A12-BADA-7A1941DAC424}"/>
              </a:ext>
            </a:extLst>
          </p:cNvPr>
          <p:cNvSpPr txBox="1"/>
          <p:nvPr/>
        </p:nvSpPr>
        <p:spPr>
          <a:xfrm>
            <a:off x="5669440" y="148500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전민정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E7542-C76D-3863-B140-BC08C24ACA30}"/>
              </a:ext>
            </a:extLst>
          </p:cNvPr>
          <p:cNvSpPr txBox="1"/>
          <p:nvPr/>
        </p:nvSpPr>
        <p:spPr>
          <a:xfrm>
            <a:off x="4616216" y="367197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박영준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9A6EB-0326-04B9-F913-391D9B89EBB1}"/>
              </a:ext>
            </a:extLst>
          </p:cNvPr>
          <p:cNvSpPr txBox="1"/>
          <p:nvPr/>
        </p:nvSpPr>
        <p:spPr>
          <a:xfrm>
            <a:off x="2444116" y="367197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곽형민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8B8C9-7A61-642D-D76A-5F79364DE628}"/>
              </a:ext>
            </a:extLst>
          </p:cNvPr>
          <p:cNvSpPr txBox="1"/>
          <p:nvPr/>
        </p:nvSpPr>
        <p:spPr>
          <a:xfrm>
            <a:off x="6788316" y="367197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이연교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57F5A6-B966-4AA2-D40F-E6D89B90F879}"/>
              </a:ext>
            </a:extLst>
          </p:cNvPr>
          <p:cNvSpPr txBox="1"/>
          <p:nvPr/>
        </p:nvSpPr>
        <p:spPr>
          <a:xfrm>
            <a:off x="8960416" y="367197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이현중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CDA3C-C37E-EFD0-959F-43D070849C4B}"/>
              </a:ext>
            </a:extLst>
          </p:cNvPr>
          <p:cNvSpPr txBox="1"/>
          <p:nvPr/>
        </p:nvSpPr>
        <p:spPr>
          <a:xfrm>
            <a:off x="4867417" y="2064096"/>
            <a:ext cx="245716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총괄</a:t>
            </a:r>
            <a:endParaRPr lang="ko-KR" altLang="en-US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TTS </a:t>
            </a:r>
            <a:r>
              <a:rPr lang="ko-KR" altLang="en-US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담당</a:t>
            </a:r>
            <a:endParaRPr lang="ko-KR" altLang="en-US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u="none" strike="noStrike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웹페이지 구현</a:t>
            </a:r>
            <a:endParaRPr lang="ko-KR" altLang="en-US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47673-F808-5850-9362-69FFA43B8CE3}"/>
              </a:ext>
            </a:extLst>
          </p:cNvPr>
          <p:cNvSpPr txBox="1"/>
          <p:nvPr/>
        </p:nvSpPr>
        <p:spPr>
          <a:xfrm>
            <a:off x="8529979" y="4344989"/>
            <a:ext cx="17139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디자인 총괄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기획 총괄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담당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2E42-21DF-3F6B-0A71-71386AC02B70}"/>
              </a:ext>
            </a:extLst>
          </p:cNvPr>
          <p:cNvSpPr txBox="1"/>
          <p:nvPr/>
        </p:nvSpPr>
        <p:spPr>
          <a:xfrm>
            <a:off x="6357879" y="4344989"/>
            <a:ext cx="17139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담당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검수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 구동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4F190C-C95E-9F69-52D3-F8BDA06C2477}"/>
              </a:ext>
            </a:extLst>
          </p:cNvPr>
          <p:cNvSpPr txBox="1"/>
          <p:nvPr/>
        </p:nvSpPr>
        <p:spPr>
          <a:xfrm>
            <a:off x="4185779" y="4344989"/>
            <a:ext cx="17139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TTS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담당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PPT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제작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E37678-AB68-6F70-B972-15DE55904AD6}"/>
              </a:ext>
            </a:extLst>
          </p:cNvPr>
          <p:cNvSpPr txBox="1"/>
          <p:nvPr/>
        </p:nvSpPr>
        <p:spPr>
          <a:xfrm>
            <a:off x="2013616" y="4344989"/>
            <a:ext cx="171399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제작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성능 측정</a:t>
            </a:r>
          </a:p>
        </p:txBody>
      </p:sp>
    </p:spTree>
    <p:extLst>
      <p:ext uri="{BB962C8B-B14F-4D97-AF65-F5344CB8AC3E}">
        <p14:creationId xmlns:p14="http://schemas.microsoft.com/office/powerpoint/2010/main" val="280285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85415-6A56-8CDB-D69A-3C9676C72D5A}"/>
              </a:ext>
            </a:extLst>
          </p:cNvPr>
          <p:cNvSpPr/>
          <p:nvPr/>
        </p:nvSpPr>
        <p:spPr>
          <a:xfrm>
            <a:off x="3979876" y="0"/>
            <a:ext cx="82121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986"/>
            <a:ext cx="331501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D52A-0376-6D8D-6B6F-2663D527D3D8}"/>
              </a:ext>
            </a:extLst>
          </p:cNvPr>
          <p:cNvSpPr txBox="1"/>
          <p:nvPr/>
        </p:nvSpPr>
        <p:spPr>
          <a:xfrm>
            <a:off x="5226060" y="307988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3E460-84CC-8B27-03BD-4401F22AA852}"/>
              </a:ext>
            </a:extLst>
          </p:cNvPr>
          <p:cNvSpPr txBox="1"/>
          <p:nvPr/>
        </p:nvSpPr>
        <p:spPr>
          <a:xfrm>
            <a:off x="5226060" y="441055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결과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8C261-187E-242E-02D1-7DC11631F628}"/>
              </a:ext>
            </a:extLst>
          </p:cNvPr>
          <p:cNvSpPr txBox="1"/>
          <p:nvPr/>
        </p:nvSpPr>
        <p:spPr>
          <a:xfrm>
            <a:off x="4710355" y="4335069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F66A7-BF2F-CDC9-BED9-D425CA712907}"/>
              </a:ext>
            </a:extLst>
          </p:cNvPr>
          <p:cNvSpPr txBox="1"/>
          <p:nvPr/>
        </p:nvSpPr>
        <p:spPr>
          <a:xfrm>
            <a:off x="4710355" y="2999487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pic>
        <p:nvPicPr>
          <p:cNvPr id="19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06079B30-81D1-1B81-1BDF-832E3CD25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F1FA54-A78A-7388-6C5A-7271A2B59FC2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038CAD7B-C768-BFFE-04AF-730A558B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E0B9C-02BB-0DDE-FD65-DB879BEE853B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53DDD-3D45-E934-4B76-4F70A9A394D6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08853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8F1397B-CC4E-CDAB-E457-FE5AE7B2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77484C-7332-38DB-8624-6A443C373EA6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F6A73-DFAB-726D-8ABB-8695F6ECA479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절차 및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DB7B7-9F6B-6F08-F613-CBBE6321D00D}"/>
              </a:ext>
            </a:extLst>
          </p:cNvPr>
          <p:cNvSpPr txBox="1"/>
          <p:nvPr/>
        </p:nvSpPr>
        <p:spPr>
          <a:xfrm>
            <a:off x="1825130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 기간 및 활용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04FBE7-98E6-6AB5-D523-36E6BC5DD17E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1475DA7-0346-85C9-DD38-E6BA2C3A6A91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4418F4-35AB-42CD-4848-71583493B790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40860B-6E2A-057E-EA12-30B4D3485C93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6AF810-BD07-D79B-6E3E-F1684D2C533B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B9B2C04-8129-5C0E-99AF-10A7C2BE4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39330"/>
              </p:ext>
            </p:extLst>
          </p:nvPr>
        </p:nvGraphicFramePr>
        <p:xfrm>
          <a:off x="854783" y="1475874"/>
          <a:ext cx="10515600" cy="4427174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41194935"/>
                    </a:ext>
                  </a:extLst>
                </a:gridCol>
                <a:gridCol w="2163679">
                  <a:extLst>
                    <a:ext uri="{9D8B030D-6E8A-4147-A177-3AD203B41FA5}">
                      <a16:colId xmlns:a16="http://schemas.microsoft.com/office/drawing/2014/main" val="223827673"/>
                    </a:ext>
                  </a:extLst>
                </a:gridCol>
                <a:gridCol w="3094121">
                  <a:extLst>
                    <a:ext uri="{9D8B030D-6E8A-4147-A177-3AD203B41FA5}">
                      <a16:colId xmlns:a16="http://schemas.microsoft.com/office/drawing/2014/main" val="26675601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55461498"/>
                    </a:ext>
                  </a:extLst>
                </a:gridCol>
              </a:tblGrid>
              <a:tr h="472350"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활동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75668"/>
                  </a:ext>
                </a:extLst>
              </a:tr>
              <a:tr h="82661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사전 기획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1/3 (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 ~ 1/15 (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일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기획 및 주제 선정 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기획안 작성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1/9</a:t>
                      </a: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차 레퍼런스 지식 공유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67882"/>
                  </a:ext>
                </a:extLst>
              </a:tr>
              <a:tr h="82661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데이터 수집 및 </a:t>
                      </a:r>
                      <a:r>
                        <a:rPr lang="ko-KR" altLang="en-US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전처리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1/3 (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 ~ 1/27 (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데이터 수집</a:t>
                      </a:r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전처리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1/16</a:t>
                      </a: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차 레퍼런스 지식 공유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360050"/>
                  </a:ext>
                </a:extLst>
              </a:tr>
              <a:tr h="82661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1/11 (</a:t>
                      </a:r>
                      <a:r>
                        <a:rPr lang="ko-KR" altLang="en-US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</a:t>
                      </a:r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 ~ 2/6 (</a:t>
                      </a:r>
                      <a:r>
                        <a:rPr lang="ko-KR" altLang="en-US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월</a:t>
                      </a:r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 설계</a:t>
                      </a:r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 학습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146649"/>
                  </a:ext>
                </a:extLst>
              </a:tr>
              <a:tr h="100263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서비스 구축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2/6 (</a:t>
                      </a:r>
                      <a:r>
                        <a:rPr lang="ko-KR" altLang="en-US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월</a:t>
                      </a:r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 ~ 2/13 (</a:t>
                      </a:r>
                      <a:r>
                        <a:rPr lang="ko-KR" altLang="en-US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월</a:t>
                      </a:r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성능 개선</a:t>
                      </a:r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웹페이지 구현</a:t>
                      </a:r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 서빙 및 리허설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267726"/>
                  </a:ext>
                </a:extLst>
              </a:tr>
              <a:tr h="4723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총 개발기간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1/3 (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 ~ 2/17 (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 (7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104514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B91E4CF2-A1B7-4321-50DC-CBCF112E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55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9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8F1397B-CC4E-CDAB-E457-FE5AE7B2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77484C-7332-38DB-8624-6A443C373EA6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F6A73-DFAB-726D-8ABB-8695F6ECA479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절차 및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DB7B7-9F6B-6F08-F613-CBBE6321D00D}"/>
              </a:ext>
            </a:extLst>
          </p:cNvPr>
          <p:cNvSpPr txBox="1"/>
          <p:nvPr/>
        </p:nvSpPr>
        <p:spPr>
          <a:xfrm>
            <a:off x="1825130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타임테이블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04FBE7-98E6-6AB5-D523-36E6BC5DD17E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1475DA7-0346-85C9-DD38-E6BA2C3A6A91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4418F4-35AB-42CD-4848-71583493B790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40860B-6E2A-057E-EA12-30B4D3485C93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6AF810-BD07-D79B-6E3E-F1684D2C533B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B9B2C04-8129-5C0E-99AF-10A7C2BE4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592047"/>
              </p:ext>
            </p:extLst>
          </p:nvPr>
        </p:nvGraphicFramePr>
        <p:xfrm>
          <a:off x="838200" y="1475873"/>
          <a:ext cx="10515597" cy="4427170"/>
        </p:xfrm>
        <a:graphic>
          <a:graphicData uri="http://schemas.openxmlformats.org/drawingml/2006/table">
            <a:tbl>
              <a:tblPr/>
              <a:tblGrid>
                <a:gridCol w="2356173">
                  <a:extLst>
                    <a:ext uri="{9D8B030D-6E8A-4147-A177-3AD203B41FA5}">
                      <a16:colId xmlns:a16="http://schemas.microsoft.com/office/drawing/2014/main" val="341194935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223827673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2667560154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1255461498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349220161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1331564551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145644781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2633246468"/>
                    </a:ext>
                  </a:extLst>
                </a:gridCol>
              </a:tblGrid>
              <a:tr h="455205"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1/3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1/11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1/15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1/27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2/6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2/13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2/17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16553"/>
                  </a:ext>
                </a:extLst>
              </a:tr>
              <a:tr h="5212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사전 기획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레퍼런스 공부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972565"/>
                  </a:ext>
                </a:extLst>
              </a:tr>
              <a:tr h="4552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음성 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28682"/>
                  </a:ext>
                </a:extLst>
              </a:tr>
              <a:tr h="5212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TTS 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 설계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en-US" altLang="ko-KR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TTS 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학습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304838"/>
                  </a:ext>
                </a:extLst>
              </a:tr>
              <a:tr h="4552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챗봇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데이터 제작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375668"/>
                  </a:ext>
                </a:extLst>
              </a:tr>
              <a:tr h="5212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TTS 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성능평가 및 개선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ko-KR" altLang="en-US" sz="14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챗봇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학습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67882"/>
                  </a:ext>
                </a:extLst>
              </a:tr>
              <a:tr h="4552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STT</a:t>
                      </a:r>
                      <a:endParaRPr lang="ko-KR" altLang="en-US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360050"/>
                  </a:ext>
                </a:extLst>
              </a:tr>
              <a:tr h="5212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성능개선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모델 서빙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146649"/>
                  </a:ext>
                </a:extLst>
              </a:tr>
              <a:tr h="5212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제작</a:t>
                      </a:r>
                      <a:endParaRPr lang="en-US" altLang="ko-KR" sz="14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/>
                      <a:r>
                        <a:rPr lang="ko-KR" altLang="en-US" sz="14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발표 준비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267726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B91E4CF2-A1B7-4321-50DC-CBCF112E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55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34D127-BDDA-3CE0-7EB0-3AF28A48D276}"/>
              </a:ext>
            </a:extLst>
          </p:cNvPr>
          <p:cNvSpPr/>
          <p:nvPr/>
        </p:nvSpPr>
        <p:spPr>
          <a:xfrm>
            <a:off x="3224463" y="2013210"/>
            <a:ext cx="3439505" cy="31288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22FA812-07B4-0CA6-5B60-0E00007E470F}"/>
              </a:ext>
            </a:extLst>
          </p:cNvPr>
          <p:cNvSpPr/>
          <p:nvPr/>
        </p:nvSpPr>
        <p:spPr>
          <a:xfrm>
            <a:off x="3224462" y="2517357"/>
            <a:ext cx="3439505" cy="31288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2A69D40-5F13-E912-ED10-1E2E8F3250B9}"/>
              </a:ext>
            </a:extLst>
          </p:cNvPr>
          <p:cNvSpPr/>
          <p:nvPr/>
        </p:nvSpPr>
        <p:spPr>
          <a:xfrm>
            <a:off x="4376788" y="3001504"/>
            <a:ext cx="3439505" cy="31288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DBEE270-6BFA-F203-B3D7-4494393786C7}"/>
              </a:ext>
            </a:extLst>
          </p:cNvPr>
          <p:cNvSpPr/>
          <p:nvPr/>
        </p:nvSpPr>
        <p:spPr>
          <a:xfrm>
            <a:off x="4380799" y="3496063"/>
            <a:ext cx="3439505" cy="31288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7A7548-E38E-7E6E-0614-A7ABED1B6E12}"/>
              </a:ext>
            </a:extLst>
          </p:cNvPr>
          <p:cNvSpPr/>
          <p:nvPr/>
        </p:nvSpPr>
        <p:spPr>
          <a:xfrm>
            <a:off x="6719926" y="3974580"/>
            <a:ext cx="2263653" cy="31287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C58AE7-BFE4-3C9B-1A88-E81E58781438}"/>
              </a:ext>
            </a:extLst>
          </p:cNvPr>
          <p:cNvSpPr/>
          <p:nvPr/>
        </p:nvSpPr>
        <p:spPr>
          <a:xfrm>
            <a:off x="7883836" y="4453081"/>
            <a:ext cx="2263653" cy="31287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646B339-B2AA-4B7E-42BC-BADC1847C028}"/>
              </a:ext>
            </a:extLst>
          </p:cNvPr>
          <p:cNvSpPr/>
          <p:nvPr/>
        </p:nvSpPr>
        <p:spPr>
          <a:xfrm>
            <a:off x="7883836" y="4949647"/>
            <a:ext cx="2263653" cy="312870"/>
          </a:xfrm>
          <a:prstGeom prst="roundRect">
            <a:avLst>
              <a:gd name="adj" fmla="val 50000"/>
            </a:avLst>
          </a:prstGeom>
          <a:solidFill>
            <a:srgbClr val="F8AE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EDF54BF-00DB-9ECD-E972-0CE0C1079DA0}"/>
              </a:ext>
            </a:extLst>
          </p:cNvPr>
          <p:cNvSpPr/>
          <p:nvPr/>
        </p:nvSpPr>
        <p:spPr>
          <a:xfrm>
            <a:off x="9042018" y="5474471"/>
            <a:ext cx="2263653" cy="312870"/>
          </a:xfrm>
          <a:prstGeom prst="roundRect">
            <a:avLst>
              <a:gd name="adj" fmla="val 50000"/>
            </a:avLst>
          </a:prstGeom>
          <a:solidFill>
            <a:srgbClr val="F8AE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2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85415-6A56-8CDB-D69A-3C9676C72D5A}"/>
              </a:ext>
            </a:extLst>
          </p:cNvPr>
          <p:cNvSpPr/>
          <p:nvPr/>
        </p:nvSpPr>
        <p:spPr>
          <a:xfrm>
            <a:off x="3979876" y="0"/>
            <a:ext cx="82121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986"/>
            <a:ext cx="331501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D52A-0376-6D8D-6B6F-2663D527D3D8}"/>
              </a:ext>
            </a:extLst>
          </p:cNvPr>
          <p:cNvSpPr txBox="1"/>
          <p:nvPr/>
        </p:nvSpPr>
        <p:spPr>
          <a:xfrm>
            <a:off x="5226060" y="307988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84F3-F477-39F8-A8DE-73E4BE3BABFD}"/>
              </a:ext>
            </a:extLst>
          </p:cNvPr>
          <p:cNvSpPr txBox="1"/>
          <p:nvPr/>
        </p:nvSpPr>
        <p:spPr>
          <a:xfrm>
            <a:off x="5226060" y="3745215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B828-3E93-D4F9-B224-93C15B42E1B8}"/>
              </a:ext>
            </a:extLst>
          </p:cNvPr>
          <p:cNvSpPr txBox="1"/>
          <p:nvPr/>
        </p:nvSpPr>
        <p:spPr>
          <a:xfrm>
            <a:off x="4710355" y="3667278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F66A7-BF2F-CDC9-BED9-D425CA712907}"/>
              </a:ext>
            </a:extLst>
          </p:cNvPr>
          <p:cNvSpPr txBox="1"/>
          <p:nvPr/>
        </p:nvSpPr>
        <p:spPr>
          <a:xfrm>
            <a:off x="4710355" y="2999487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6632C-5790-5240-1B5E-9D2624F78508}"/>
              </a:ext>
            </a:extLst>
          </p:cNvPr>
          <p:cNvSpPr txBox="1"/>
          <p:nvPr/>
        </p:nvSpPr>
        <p:spPr>
          <a:xfrm>
            <a:off x="8129900" y="239850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STT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0D75A-2EB8-3A91-5D59-06D9FF998C81}"/>
              </a:ext>
            </a:extLst>
          </p:cNvPr>
          <p:cNvSpPr txBox="1"/>
          <p:nvPr/>
        </p:nvSpPr>
        <p:spPr>
          <a:xfrm>
            <a:off x="8129900" y="306386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2D1EF-394C-070E-2AF1-DBAA95AB58A2}"/>
              </a:ext>
            </a:extLst>
          </p:cNvPr>
          <p:cNvSpPr txBox="1"/>
          <p:nvPr/>
        </p:nvSpPr>
        <p:spPr>
          <a:xfrm>
            <a:off x="8129900" y="372922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836CD-975E-D3B2-8FDA-916ABF641F60}"/>
              </a:ext>
            </a:extLst>
          </p:cNvPr>
          <p:cNvSpPr txBox="1"/>
          <p:nvPr/>
        </p:nvSpPr>
        <p:spPr>
          <a:xfrm>
            <a:off x="8129900" y="439458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학습 및 성능 개선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35703-33A6-E261-93C5-2F3FA619D77D}"/>
              </a:ext>
            </a:extLst>
          </p:cNvPr>
          <p:cNvSpPr txBox="1"/>
          <p:nvPr/>
        </p:nvSpPr>
        <p:spPr>
          <a:xfrm>
            <a:off x="8129900" y="5059944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결과 시연</a:t>
            </a:r>
          </a:p>
        </p:txBody>
      </p:sp>
      <p:pic>
        <p:nvPicPr>
          <p:cNvPr id="19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06079B30-81D1-1B81-1BDF-832E3CD25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F1FA54-A78A-7388-6C5A-7271A2B59FC2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038CAD7B-C768-BFFE-04AF-730A558B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5E6D8-BFF4-854C-5A8A-82DDA18A3BFA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661F0-3589-68AD-309C-1F185B223276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667CD-D22B-C104-DB70-CCFFFEE4DF7B}"/>
              </a:ext>
            </a:extLst>
          </p:cNvPr>
          <p:cNvSpPr txBox="1"/>
          <p:nvPr/>
        </p:nvSpPr>
        <p:spPr>
          <a:xfrm>
            <a:off x="7576358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12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CB65B1-D6D2-F4FE-4D00-8476C6310AE2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ACAFD4-CC20-9673-1DD1-4B838ADDFCD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002296-85F7-04A0-E0A6-A8402F162B82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33561F-AF5E-8D56-1E5D-66A9674A93AD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143906-F658-7188-949E-44B5581E682A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9F16823-47A6-587D-F582-B1FE8D93A2BF}"/>
              </a:ext>
            </a:extLst>
          </p:cNvPr>
          <p:cNvGrpSpPr/>
          <p:nvPr/>
        </p:nvGrpSpPr>
        <p:grpSpPr>
          <a:xfrm>
            <a:off x="1154231" y="1859340"/>
            <a:ext cx="4754752" cy="3558014"/>
            <a:chOff x="1514774" y="1883119"/>
            <a:chExt cx="4754752" cy="35580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0D7806-B007-7D83-36EF-0F3C61C79A92}"/>
                </a:ext>
              </a:extLst>
            </p:cNvPr>
            <p:cNvSpPr/>
            <p:nvPr/>
          </p:nvSpPr>
          <p:spPr>
            <a:xfrm>
              <a:off x="1514774" y="1883119"/>
              <a:ext cx="4754752" cy="355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2077722-892E-3C7D-9A6F-71CD91AC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6998" y="1883119"/>
              <a:ext cx="4416846" cy="355801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059718-34E7-DF23-B47A-294187846672}"/>
              </a:ext>
            </a:extLst>
          </p:cNvPr>
          <p:cNvGrpSpPr/>
          <p:nvPr/>
        </p:nvGrpSpPr>
        <p:grpSpPr>
          <a:xfrm>
            <a:off x="6015525" y="2207186"/>
            <a:ext cx="5022245" cy="2862322"/>
            <a:chOff x="6314792" y="2624264"/>
            <a:chExt cx="5101628" cy="28623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A22A0E-51B4-7386-05E2-626A3C008631}"/>
                </a:ext>
              </a:extLst>
            </p:cNvPr>
            <p:cNvSpPr txBox="1"/>
            <p:nvPr/>
          </p:nvSpPr>
          <p:spPr>
            <a:xfrm>
              <a:off x="6314792" y="2624264"/>
              <a:ext cx="5101628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Open AI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사에서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MIT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라이센스로 배포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웹에서 수집한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68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만 시간 분량의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다국어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다중업무 데이터를 학습한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실시간 자동음성인식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번역 오픈소스 시스템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Libri Speech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데이터셋만으로 전문으로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학습시킨 모델을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능가하지는 못하지만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다양한 데이터셋에서 제로 샷 성능을 측정하면 훨씬 더 강력하고 오류가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50%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더 적음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2523B5-E3CA-F0DC-72CD-9B004E7934DB}"/>
                </a:ext>
              </a:extLst>
            </p:cNvPr>
            <p:cNvSpPr/>
            <p:nvPr/>
          </p:nvSpPr>
          <p:spPr>
            <a:xfrm>
              <a:off x="6385123" y="3485586"/>
              <a:ext cx="160948" cy="6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1FF0F3-1C3C-0C80-4F90-B6A009EE3745}"/>
                </a:ext>
              </a:extLst>
            </p:cNvPr>
            <p:cNvSpPr/>
            <p:nvPr/>
          </p:nvSpPr>
          <p:spPr>
            <a:xfrm>
              <a:off x="6412282" y="4641145"/>
              <a:ext cx="124736" cy="673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5480FC-4410-451D-05FE-4C413BC38078}"/>
              </a:ext>
            </a:extLst>
          </p:cNvPr>
          <p:cNvGrpSpPr/>
          <p:nvPr/>
        </p:nvGrpSpPr>
        <p:grpSpPr>
          <a:xfrm>
            <a:off x="4601075" y="952892"/>
            <a:ext cx="2989851" cy="566817"/>
            <a:chOff x="2995479" y="915139"/>
            <a:chExt cx="2989851" cy="56681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F519CAD-622B-43FD-A1A5-B7A1ABD67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5479" y="915139"/>
              <a:ext cx="647791" cy="56681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C1C873-36D8-8A2F-1100-58520969BDFD}"/>
                </a:ext>
              </a:extLst>
            </p:cNvPr>
            <p:cNvSpPr txBox="1"/>
            <p:nvPr/>
          </p:nvSpPr>
          <p:spPr>
            <a:xfrm>
              <a:off x="3668670" y="1031987"/>
              <a:ext cx="2316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OpenAI</a:t>
              </a:r>
              <a:r>
                <a:rPr lang="en-US" altLang="ko-KR" dirty="0">
                  <a:latin typeface="+mj-ea"/>
                  <a:ea typeface="+mj-ea"/>
                </a:rPr>
                <a:t> Whisper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39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CB65B1-D6D2-F4FE-4D00-8476C6310AE2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ACAFD4-CC20-9673-1DD1-4B838ADDFCD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002296-85F7-04A0-E0A6-A8402F162B82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33561F-AF5E-8D56-1E5D-66A9674A93AD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143906-F658-7188-949E-44B5581E682A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22A0E-51B4-7386-05E2-626A3C008631}"/>
              </a:ext>
            </a:extLst>
          </p:cNvPr>
          <p:cNvSpPr txBox="1"/>
          <p:nvPr/>
        </p:nvSpPr>
        <p:spPr>
          <a:xfrm>
            <a:off x="6549228" y="2923462"/>
            <a:ext cx="43312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다국어 지원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다양하고 방대한 데이터 활용하여 학습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억양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소음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전문어들에서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강력한 성능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BFC345-3965-4E0F-7F1F-433B8DF2ACEB}"/>
              </a:ext>
            </a:extLst>
          </p:cNvPr>
          <p:cNvGrpSpPr/>
          <p:nvPr/>
        </p:nvGrpSpPr>
        <p:grpSpPr>
          <a:xfrm>
            <a:off x="1469507" y="2253377"/>
            <a:ext cx="4845285" cy="2817498"/>
            <a:chOff x="1537408" y="2334859"/>
            <a:chExt cx="4845285" cy="281749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C79807-DF99-284D-E775-977155269B0D}"/>
                </a:ext>
              </a:extLst>
            </p:cNvPr>
            <p:cNvSpPr/>
            <p:nvPr/>
          </p:nvSpPr>
          <p:spPr>
            <a:xfrm>
              <a:off x="1537408" y="2334859"/>
              <a:ext cx="4845285" cy="2817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3B0F04-64A4-EB48-160C-1A5DAFC0C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45" b="5553"/>
            <a:stretch/>
          </p:blipFill>
          <p:spPr>
            <a:xfrm>
              <a:off x="1770993" y="2455786"/>
              <a:ext cx="4476750" cy="256888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6ABFA0-FEF3-29D8-9D76-A8F72EEAC702}"/>
              </a:ext>
            </a:extLst>
          </p:cNvPr>
          <p:cNvGrpSpPr/>
          <p:nvPr/>
        </p:nvGrpSpPr>
        <p:grpSpPr>
          <a:xfrm>
            <a:off x="4601075" y="952892"/>
            <a:ext cx="2989851" cy="566817"/>
            <a:chOff x="2995479" y="915139"/>
            <a:chExt cx="2989851" cy="56681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37A0FD4-3B68-AA34-C108-1DCBF2AE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5479" y="915139"/>
              <a:ext cx="647791" cy="5668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6FC5F8-DAE2-ED83-7CC9-A4E6ED6C957E}"/>
                </a:ext>
              </a:extLst>
            </p:cNvPr>
            <p:cNvSpPr txBox="1"/>
            <p:nvPr/>
          </p:nvSpPr>
          <p:spPr>
            <a:xfrm>
              <a:off x="3668670" y="1031987"/>
              <a:ext cx="2316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OpenAI</a:t>
              </a:r>
              <a:r>
                <a:rPr lang="en-US" altLang="ko-KR" dirty="0">
                  <a:latin typeface="+mj-ea"/>
                  <a:ea typeface="+mj-ea"/>
                </a:rPr>
                <a:t> Whisper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04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255B46-18AE-AEB7-1A36-5F8369D12EF5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선정 이유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6D94D2-BDF4-64A6-4CDD-2043FB1C8EA5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EA7326-E597-165E-4226-64DE9F85D0FA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A11DAA5-C409-1DE4-FA51-06C6CD5303B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162C58-8FE8-D48E-317F-D1DBC82DB082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A33BF4-B797-8902-D229-473BC1A0AE6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4782E6-FFB8-0188-1BC5-EC08CEB7DE89}"/>
              </a:ext>
            </a:extLst>
          </p:cNvPr>
          <p:cNvGrpSpPr/>
          <p:nvPr/>
        </p:nvGrpSpPr>
        <p:grpSpPr>
          <a:xfrm>
            <a:off x="1272749" y="1935481"/>
            <a:ext cx="10630741" cy="3910285"/>
            <a:chOff x="1272749" y="1686102"/>
            <a:chExt cx="10630741" cy="391028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0FF177-41D5-BE20-6B38-23A83B4E6B08}"/>
                </a:ext>
              </a:extLst>
            </p:cNvPr>
            <p:cNvGrpSpPr/>
            <p:nvPr/>
          </p:nvGrpSpPr>
          <p:grpSpPr>
            <a:xfrm>
              <a:off x="1272749" y="1686102"/>
              <a:ext cx="3435726" cy="3831715"/>
              <a:chOff x="1272749" y="1686102"/>
              <a:chExt cx="3435726" cy="3831715"/>
            </a:xfrm>
          </p:grpSpPr>
          <p:pic>
            <p:nvPicPr>
              <p:cNvPr id="11" name="Picture 2" descr="Detective Conan (TV Series 1996– ) - IMDb">
                <a:extLst>
                  <a:ext uri="{FF2B5EF4-FFF2-40B4-BE49-F238E27FC236}">
                    <a16:creationId xmlns:a16="http://schemas.microsoft.com/office/drawing/2014/main" id="{AA00A451-53AF-4018-F675-F0C8792EB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5593" y="1686102"/>
                <a:ext cx="2092882" cy="3139322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Buy Case Closed: Zero the Enforcer - Microsoft Store">
                <a:extLst>
                  <a:ext uri="{FF2B5EF4-FFF2-40B4-BE49-F238E27FC236}">
                    <a16:creationId xmlns:a16="http://schemas.microsoft.com/office/drawing/2014/main" id="{1D68194B-EE82-FAED-C50B-0D5E6838FA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72" y="2032298"/>
                <a:ext cx="2290543" cy="3139323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etective Conan Main Theme (The Private Eyes' Requiem Version)/Katsuo Ohno  - 벅스">
                <a:extLst>
                  <a:ext uri="{FF2B5EF4-FFF2-40B4-BE49-F238E27FC236}">
                    <a16:creationId xmlns:a16="http://schemas.microsoft.com/office/drawing/2014/main" id="{451BC382-85A8-BBB6-16F3-88053A404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72749" y="2378496"/>
                <a:ext cx="2601840" cy="3139321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18BE95-82A0-EDD7-C7C1-282B06578E01}"/>
                </a:ext>
              </a:extLst>
            </p:cNvPr>
            <p:cNvSpPr txBox="1"/>
            <p:nvPr/>
          </p:nvSpPr>
          <p:spPr>
            <a:xfrm>
              <a:off x="5828016" y="2828835"/>
              <a:ext cx="607547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+mn-ea"/>
                </a:rPr>
                <a:t>캐릭터 </a:t>
              </a:r>
              <a:r>
                <a:rPr lang="en-US" altLang="ko-KR" dirty="0">
                  <a:latin typeface="+mn-ea"/>
                </a:rPr>
                <a:t>1: </a:t>
              </a:r>
              <a:r>
                <a:rPr lang="ko-KR" altLang="en-US" dirty="0">
                  <a:latin typeface="+mn-ea"/>
                </a:rPr>
                <a:t>코난</a:t>
              </a:r>
              <a:endParaRPr lang="en-US" altLang="ko-KR" dirty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발음이 명확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대사가 많음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깨끗한 톤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특유의 어린아이 말투가 있어 명확한 정성적 평가 가능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6" name="Picture 8" descr="Conan Edogawa | Pooh's Adventures Wiki | Fandom">
              <a:extLst>
                <a:ext uri="{FF2B5EF4-FFF2-40B4-BE49-F238E27FC236}">
                  <a16:creationId xmlns:a16="http://schemas.microsoft.com/office/drawing/2014/main" id="{8974C571-1533-E9B0-2A51-88F848CD9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1860" y="2960369"/>
              <a:ext cx="1626156" cy="263601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4683AD-08C0-C39E-522D-6F9051C79D01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일본 애니메이션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명탐정 코난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더빙 버전</a:t>
            </a:r>
          </a:p>
        </p:txBody>
      </p:sp>
    </p:spTree>
    <p:extLst>
      <p:ext uri="{BB962C8B-B14F-4D97-AF65-F5344CB8AC3E}">
        <p14:creationId xmlns:p14="http://schemas.microsoft.com/office/powerpoint/2010/main" val="153262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27D2883B-5EB8-BF30-7FED-E890550E9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B27686-8C5F-3FEB-DA3F-5D0171378805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886"/>
            <a:ext cx="3315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/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effectLst/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3EC3-9101-C8FF-C267-14401A458889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개요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D52A-0376-6D8D-6B6F-2663D527D3D8}"/>
              </a:ext>
            </a:extLst>
          </p:cNvPr>
          <p:cNvSpPr txBox="1"/>
          <p:nvPr/>
        </p:nvSpPr>
        <p:spPr>
          <a:xfrm>
            <a:off x="5226060" y="3067849"/>
            <a:ext cx="331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84F3-F477-39F8-A8DE-73E4BE3BABFD}"/>
              </a:ext>
            </a:extLst>
          </p:cNvPr>
          <p:cNvSpPr txBox="1"/>
          <p:nvPr/>
        </p:nvSpPr>
        <p:spPr>
          <a:xfrm>
            <a:off x="5226060" y="3737195"/>
            <a:ext cx="331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3E460-84CC-8B27-03BD-4401F22AA852}"/>
              </a:ext>
            </a:extLst>
          </p:cNvPr>
          <p:cNvSpPr txBox="1"/>
          <p:nvPr/>
        </p:nvSpPr>
        <p:spPr>
          <a:xfrm>
            <a:off x="5226060" y="4406541"/>
            <a:ext cx="331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결과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01C82-3E57-8392-D8C7-94DD52D4EEF9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8C261-187E-242E-02D1-7DC11631F628}"/>
              </a:ext>
            </a:extLst>
          </p:cNvPr>
          <p:cNvSpPr txBox="1"/>
          <p:nvPr/>
        </p:nvSpPr>
        <p:spPr>
          <a:xfrm>
            <a:off x="4710355" y="433506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B828-3E93-D4F9-B224-93C15B42E1B8}"/>
              </a:ext>
            </a:extLst>
          </p:cNvPr>
          <p:cNvSpPr txBox="1"/>
          <p:nvPr/>
        </p:nvSpPr>
        <p:spPr>
          <a:xfrm>
            <a:off x="4710355" y="366727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F66A7-BF2F-CDC9-BED9-D425CA712907}"/>
              </a:ext>
            </a:extLst>
          </p:cNvPr>
          <p:cNvSpPr txBox="1"/>
          <p:nvPr/>
        </p:nvSpPr>
        <p:spPr>
          <a:xfrm>
            <a:off x="4710355" y="299948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7A1CD31C-A774-D55D-042B-FB6390A3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74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6D94D2-BDF4-64A6-4CDD-2043FB1C8EA5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EA7326-E597-165E-4226-64DE9F85D0FA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A11DAA5-C409-1DE4-FA51-06C6CD5303B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162C58-8FE8-D48E-317F-D1DBC82DB082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A33BF4-B797-8902-D229-473BC1A0AE6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7AA1E0-C9EE-C9C3-3475-19AC6B36A135}"/>
              </a:ext>
            </a:extLst>
          </p:cNvPr>
          <p:cNvGrpSpPr/>
          <p:nvPr/>
        </p:nvGrpSpPr>
        <p:grpSpPr>
          <a:xfrm>
            <a:off x="1272749" y="1935412"/>
            <a:ext cx="10846739" cy="3938062"/>
            <a:chOff x="1272749" y="1686102"/>
            <a:chExt cx="10846739" cy="39380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02C0623-1EF0-2DA6-AC35-3FD316CE7A8A}"/>
                </a:ext>
              </a:extLst>
            </p:cNvPr>
            <p:cNvGrpSpPr/>
            <p:nvPr/>
          </p:nvGrpSpPr>
          <p:grpSpPr>
            <a:xfrm>
              <a:off x="1272749" y="1686102"/>
              <a:ext cx="3435726" cy="3831715"/>
              <a:chOff x="1272749" y="1686102"/>
              <a:chExt cx="3435726" cy="3831715"/>
            </a:xfrm>
          </p:grpSpPr>
          <p:pic>
            <p:nvPicPr>
              <p:cNvPr id="8" name="Picture 2" descr="Detective Conan (TV Series 1996– ) - IMDb">
                <a:extLst>
                  <a:ext uri="{FF2B5EF4-FFF2-40B4-BE49-F238E27FC236}">
                    <a16:creationId xmlns:a16="http://schemas.microsoft.com/office/drawing/2014/main" id="{911FB6B8-76E7-05BC-4A84-CFA1648B5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5593" y="1686102"/>
                <a:ext cx="2092882" cy="3139322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2" name="Picture 6" descr="Buy Case Closed: Zero the Enforcer - Microsoft Store">
                <a:extLst>
                  <a:ext uri="{FF2B5EF4-FFF2-40B4-BE49-F238E27FC236}">
                    <a16:creationId xmlns:a16="http://schemas.microsoft.com/office/drawing/2014/main" id="{2394DB06-60E4-7E9C-843B-E96D80670F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72" y="2032298"/>
                <a:ext cx="2290543" cy="3139323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Detective Conan Main Theme (The Private Eyes' Requiem Version)/Katsuo Ohno  - 벅스">
                <a:extLst>
                  <a:ext uri="{FF2B5EF4-FFF2-40B4-BE49-F238E27FC236}">
                    <a16:creationId xmlns:a16="http://schemas.microsoft.com/office/drawing/2014/main" id="{76255289-B5C2-EEC7-891D-1FA9B96BC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72749" y="2378496"/>
                <a:ext cx="2601840" cy="3139321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6" name="Picture 10" descr="Kogoro Mouri | Detective Conan Wiki | Fandom">
              <a:extLst>
                <a:ext uri="{FF2B5EF4-FFF2-40B4-BE49-F238E27FC236}">
                  <a16:creationId xmlns:a16="http://schemas.microsoft.com/office/drawing/2014/main" id="{CB06D774-B854-F018-70C4-2B3F04713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533" y="2714709"/>
              <a:ext cx="1454728" cy="290945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7F1F01-5AB8-6C0B-DA5D-F0FD81AA66F5}"/>
                </a:ext>
              </a:extLst>
            </p:cNvPr>
            <p:cNvSpPr txBox="1"/>
            <p:nvPr/>
          </p:nvSpPr>
          <p:spPr>
            <a:xfrm>
              <a:off x="5828016" y="2828835"/>
              <a:ext cx="629147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+mn-ea"/>
                </a:rPr>
                <a:t>캐릭터 </a:t>
              </a:r>
              <a:r>
                <a:rPr lang="en-US" altLang="ko-KR" dirty="0">
                  <a:latin typeface="+mn-ea"/>
                </a:rPr>
                <a:t>1: </a:t>
              </a:r>
              <a:r>
                <a:rPr lang="ko-KR" altLang="en-US" dirty="0">
                  <a:latin typeface="+mn-ea"/>
                </a:rPr>
                <a:t>모리 </a:t>
              </a:r>
              <a:r>
                <a:rPr lang="ko-KR" altLang="en-US" dirty="0" err="1">
                  <a:latin typeface="+mn-ea"/>
                </a:rPr>
                <a:t>코고로</a:t>
              </a:r>
              <a:endParaRPr lang="en-US" altLang="ko-KR" dirty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발음이 명확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대사가 많음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거친 톤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특유의 </a:t>
              </a:r>
              <a:r>
                <a:rPr lang="ko-KR" altLang="en-US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사투리스러운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말투가 있어 명확한 정성적 평가 가능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75F646-9FE5-9082-E5FF-66E5D87A1BFD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일본 애니메이션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명탐정 코난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더빙 버전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54351-05F7-DD90-DC5A-23B70262291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98889-C9F4-C852-1DE5-A18748E9097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선정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이유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2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AF9C760-8A53-5570-946D-164CCDA8B0F1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53B05F-10F7-8E0C-2306-BF7952D4BD02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E41B04-D85E-07ED-C559-34B1D663086D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F8F8DE-E617-F205-F8EB-3206BD6D4E11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4780A-0BEB-4375-7DA2-B492E33CCAFD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BC3EAE-B4C1-8F28-622B-E6882B2BF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330" y="2102350"/>
            <a:ext cx="6465452" cy="4001802"/>
          </a:xfrm>
          <a:prstGeom prst="rect">
            <a:avLst/>
          </a:prstGeom>
          <a:effectLst>
            <a:outerShdw blurRad="127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DC80C-D1B6-064B-643B-E8909DA89858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 분량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애니메이션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27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에서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 및 자막 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5F897-6857-0D5F-AA79-97627E57C873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AFEB8-2E68-A7F5-75F1-730B874355C5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72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AF9C760-8A53-5570-946D-164CCDA8B0F1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53B05F-10F7-8E0C-2306-BF7952D4BD02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E41B04-D85E-07ED-C559-34B1D663086D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F8F8DE-E617-F205-F8EB-3206BD6D4E11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4780A-0BEB-4375-7DA2-B492E33CCAFD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DC80C-D1B6-064B-643B-E8909DA89858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 분량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애니메이션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27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에서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 및 자막 데이터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8D5B1E-5AAD-947C-56AB-D913A73C02A2}"/>
              </a:ext>
            </a:extLst>
          </p:cNvPr>
          <p:cNvGrpSpPr/>
          <p:nvPr/>
        </p:nvGrpSpPr>
        <p:grpSpPr>
          <a:xfrm>
            <a:off x="1463283" y="2407850"/>
            <a:ext cx="9265434" cy="3180149"/>
            <a:chOff x="1463283" y="2407850"/>
            <a:chExt cx="9265434" cy="3180149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19C890F-588C-9690-2123-9C2202FF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3283" y="2407850"/>
              <a:ext cx="5653593" cy="318014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7E1DF-CE54-B72B-F20E-A31AA3D656D2}"/>
                </a:ext>
              </a:extLst>
            </p:cNvPr>
            <p:cNvSpPr txBox="1"/>
            <p:nvPr/>
          </p:nvSpPr>
          <p:spPr>
            <a:xfrm>
              <a:off x="7375069" y="3813258"/>
              <a:ext cx="3353648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영상 편집 프로그램 </a:t>
              </a:r>
              <a:r>
                <a:rPr lang="en-US" altLang="ko-KR" dirty="0" err="1"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Vrew</a:t>
              </a:r>
              <a:r>
                <a:rPr lang="en-US" altLang="ko-KR" dirty="0"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dirty="0"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사용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8F793FE5-AD1B-9411-BC66-4FAFD61E2A17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F12BE-18D7-2104-9D94-B2C61C4BA9FA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69166-87CC-4C4F-DDC7-CF3C20107B6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98CB9-802D-38DE-6C07-74A17C4980A7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68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3DB627-8DCC-DAC0-7E5A-BA75D17B53E0}"/>
              </a:ext>
            </a:extLst>
          </p:cNvPr>
          <p:cNvSpPr/>
          <p:nvPr/>
        </p:nvSpPr>
        <p:spPr>
          <a:xfrm>
            <a:off x="7195179" y="1727200"/>
            <a:ext cx="3573624" cy="4710922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97ECAF-7247-52EE-3637-0572C7DF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93ADC13-5D62-3EAB-E01B-8FC622E2DEBB}"/>
              </a:ext>
            </a:extLst>
          </p:cNvPr>
          <p:cNvGrpSpPr/>
          <p:nvPr/>
        </p:nvGrpSpPr>
        <p:grpSpPr>
          <a:xfrm>
            <a:off x="2127768" y="3198085"/>
            <a:ext cx="2869053" cy="1528618"/>
            <a:chOff x="2047312" y="2652948"/>
            <a:chExt cx="2869053" cy="1528618"/>
          </a:xfrm>
        </p:grpSpPr>
        <p:pic>
          <p:nvPicPr>
            <p:cNvPr id="6" name="Picture 8" descr="Mp3 - 무료 상호 작용개 아이콘">
              <a:extLst>
                <a:ext uri="{FF2B5EF4-FFF2-40B4-BE49-F238E27FC236}">
                  <a16:creationId xmlns:a16="http://schemas.microsoft.com/office/drawing/2014/main" id="{7947CF9D-C3CB-83BC-BD29-0E8D72502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01" r="7601"/>
            <a:stretch/>
          </p:blipFill>
          <p:spPr bwMode="auto">
            <a:xfrm>
              <a:off x="2047312" y="2652948"/>
              <a:ext cx="1296252" cy="1528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Srt - Free files and folders icons">
              <a:extLst>
                <a:ext uri="{FF2B5EF4-FFF2-40B4-BE49-F238E27FC236}">
                  <a16:creationId xmlns:a16="http://schemas.microsoft.com/office/drawing/2014/main" id="{D320625D-8D44-558F-B59F-22109129B9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79703" y="2652948"/>
              <a:ext cx="1336662" cy="1528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75404C-8C3D-DF68-2DAB-6ED3828A8D15}"/>
              </a:ext>
            </a:extLst>
          </p:cNvPr>
          <p:cNvGrpSpPr/>
          <p:nvPr/>
        </p:nvGrpSpPr>
        <p:grpSpPr>
          <a:xfrm>
            <a:off x="7819471" y="2176668"/>
            <a:ext cx="2383986" cy="553998"/>
            <a:chOff x="7193040" y="1287625"/>
            <a:chExt cx="2383986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96A62D-D126-6331-5548-2B2722E962DC}"/>
                </a:ext>
              </a:extLst>
            </p:cNvPr>
            <p:cNvSpPr txBox="1"/>
            <p:nvPr/>
          </p:nvSpPr>
          <p:spPr>
            <a:xfrm>
              <a:off x="7193040" y="1287625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583CE-8066-935F-4991-02B3FE5E0D09}"/>
                </a:ext>
              </a:extLst>
            </p:cNvPr>
            <p:cNvSpPr txBox="1"/>
            <p:nvPr/>
          </p:nvSpPr>
          <p:spPr>
            <a:xfrm>
              <a:off x="7193040" y="1564624"/>
              <a:ext cx="2355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306FF8-E016-D2C0-ECE3-C9B36A9BB1D1}"/>
              </a:ext>
            </a:extLst>
          </p:cNvPr>
          <p:cNvGrpSpPr/>
          <p:nvPr/>
        </p:nvGrpSpPr>
        <p:grpSpPr>
          <a:xfrm>
            <a:off x="7819471" y="2954049"/>
            <a:ext cx="2416046" cy="553998"/>
            <a:chOff x="7193040" y="2036802"/>
            <a:chExt cx="241604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4E4DF5-CDE0-412A-18C7-277EF211A22B}"/>
                </a:ext>
              </a:extLst>
            </p:cNvPr>
            <p:cNvSpPr txBox="1"/>
            <p:nvPr/>
          </p:nvSpPr>
          <p:spPr>
            <a:xfrm>
              <a:off x="7193040" y="2036802"/>
              <a:ext cx="241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01_00002.mp3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0B5CEF-8F10-2C59-D0E9-ED93DE4BF881}"/>
                </a:ext>
              </a:extLst>
            </p:cNvPr>
            <p:cNvSpPr txBox="1"/>
            <p:nvPr/>
          </p:nvSpPr>
          <p:spPr>
            <a:xfrm>
              <a:off x="7193040" y="2313801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anichat_con_01_00002.json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9C828-D82D-BAB9-73BE-5A7F23D5539B}"/>
              </a:ext>
            </a:extLst>
          </p:cNvPr>
          <p:cNvGrpSpPr/>
          <p:nvPr/>
        </p:nvGrpSpPr>
        <p:grpSpPr>
          <a:xfrm>
            <a:off x="7819471" y="3731430"/>
            <a:ext cx="2416046" cy="553998"/>
            <a:chOff x="7193040" y="2754877"/>
            <a:chExt cx="2416046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29A1DF-372F-3E17-E766-5E2F5DA939B2}"/>
                </a:ext>
              </a:extLst>
            </p:cNvPr>
            <p:cNvSpPr txBox="1"/>
            <p:nvPr/>
          </p:nvSpPr>
          <p:spPr>
            <a:xfrm>
              <a:off x="7193040" y="2754877"/>
              <a:ext cx="241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01_00003.mp3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FA4FC9-93E2-5C9B-2F49-09E2C31812D7}"/>
                </a:ext>
              </a:extLst>
            </p:cNvPr>
            <p:cNvSpPr txBox="1"/>
            <p:nvPr/>
          </p:nvSpPr>
          <p:spPr>
            <a:xfrm>
              <a:off x="7193040" y="3031876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anichat_con_01_00003.json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214D94-9A8D-E697-5F98-17AF9AB4A501}"/>
              </a:ext>
            </a:extLst>
          </p:cNvPr>
          <p:cNvGrpSpPr/>
          <p:nvPr/>
        </p:nvGrpSpPr>
        <p:grpSpPr>
          <a:xfrm>
            <a:off x="7819471" y="4508811"/>
            <a:ext cx="2420856" cy="553998"/>
            <a:chOff x="7193040" y="3504054"/>
            <a:chExt cx="2420856" cy="5539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DAE11D-A50F-5CC5-6C58-70EEC684362E}"/>
                </a:ext>
              </a:extLst>
            </p:cNvPr>
            <p:cNvSpPr txBox="1"/>
            <p:nvPr/>
          </p:nvSpPr>
          <p:spPr>
            <a:xfrm>
              <a:off x="7193040" y="3504054"/>
              <a:ext cx="2420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01_00004.mp3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32B74B-FA5A-98EA-344E-8D058CEDD017}"/>
                </a:ext>
              </a:extLst>
            </p:cNvPr>
            <p:cNvSpPr txBox="1"/>
            <p:nvPr/>
          </p:nvSpPr>
          <p:spPr>
            <a:xfrm>
              <a:off x="7193040" y="3781053"/>
              <a:ext cx="2392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anichat_con_01_00004.json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A89A72-3512-90B0-509C-00C53C7CFC33}"/>
              </a:ext>
            </a:extLst>
          </p:cNvPr>
          <p:cNvGrpSpPr/>
          <p:nvPr/>
        </p:nvGrpSpPr>
        <p:grpSpPr>
          <a:xfrm>
            <a:off x="8993899" y="5333900"/>
            <a:ext cx="72000" cy="553998"/>
            <a:chOff x="8298606" y="4293465"/>
            <a:chExt cx="72000" cy="55399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F696B5-E41C-6E52-B874-11AC3613903D}"/>
                </a:ext>
              </a:extLst>
            </p:cNvPr>
            <p:cNvSpPr>
              <a:spLocks/>
            </p:cNvSpPr>
            <p:nvPr/>
          </p:nvSpPr>
          <p:spPr>
            <a:xfrm>
              <a:off x="8298606" y="429346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726111-3002-0849-58F4-1DB7E678C190}"/>
                </a:ext>
              </a:extLst>
            </p:cNvPr>
            <p:cNvSpPr>
              <a:spLocks/>
            </p:cNvSpPr>
            <p:nvPr/>
          </p:nvSpPr>
          <p:spPr>
            <a:xfrm>
              <a:off x="8298606" y="453446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6145DB6-852C-D5D9-2B1C-3656C8EA31D4}"/>
                </a:ext>
              </a:extLst>
            </p:cNvPr>
            <p:cNvSpPr>
              <a:spLocks/>
            </p:cNvSpPr>
            <p:nvPr/>
          </p:nvSpPr>
          <p:spPr>
            <a:xfrm>
              <a:off x="8298606" y="47754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anichat_con_01_00010">
            <a:hlinkClick r:id="" action="ppaction://media"/>
            <a:extLst>
              <a:ext uri="{FF2B5EF4-FFF2-40B4-BE49-F238E27FC236}">
                <a16:creationId xmlns:a16="http://schemas.microsoft.com/office/drawing/2014/main" id="{FAA23C80-B3F4-9653-6D65-6BFFE9BAC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0701" y="6056897"/>
            <a:ext cx="210396" cy="210396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E33E7D2F-8338-626B-D836-53588E2424FD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DC53856-D4AB-0A23-1DAC-17516D203D9D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1CE545-63F2-EDB0-26EC-EBE297A53292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9705AA3-B5F2-979F-F1DC-26E3952D14B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412C08-A6B8-A5CB-4019-12FA80862A9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BC289E7E-69F3-CBD3-4765-2B0ECFD1559E}"/>
              </a:ext>
            </a:extLst>
          </p:cNvPr>
          <p:cNvSpPr/>
          <p:nvPr/>
        </p:nvSpPr>
        <p:spPr>
          <a:xfrm rot="5400000">
            <a:off x="4771053" y="3772674"/>
            <a:ext cx="2649894" cy="379440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E8DCCA-3988-A6FE-93C7-399ACD05D6C0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발화 구간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기준으로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쪼개어 각각의 파일들로 저장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0F4C996-BDBB-FA56-1805-53BD5E31CC3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98F53-30BB-97A1-86F2-7834FAFA62C2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577BB-7609-29F4-886D-209E17396252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F123F-01BB-D221-9566-A5AACB37E2E7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54649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7009D5-B20B-A968-0A8D-38D7D497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5E94F3-440C-07EF-6F44-7DA7FC0936A1}"/>
              </a:ext>
            </a:extLst>
          </p:cNvPr>
          <p:cNvGrpSpPr/>
          <p:nvPr/>
        </p:nvGrpSpPr>
        <p:grpSpPr>
          <a:xfrm>
            <a:off x="2521532" y="1344233"/>
            <a:ext cx="7148936" cy="5148676"/>
            <a:chOff x="2521532" y="1344233"/>
            <a:chExt cx="7148936" cy="51486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6254BC-CBDC-D69D-48E2-5260683FF3A2}"/>
                </a:ext>
              </a:extLst>
            </p:cNvPr>
            <p:cNvGrpSpPr/>
            <p:nvPr/>
          </p:nvGrpSpPr>
          <p:grpSpPr>
            <a:xfrm>
              <a:off x="2521532" y="1344233"/>
              <a:ext cx="7148936" cy="5148676"/>
              <a:chOff x="2521532" y="1279584"/>
              <a:chExt cx="7148936" cy="514867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5A681A-3F66-AE12-CC7D-271DF6A67E27}"/>
                  </a:ext>
                </a:extLst>
              </p:cNvPr>
              <p:cNvSpPr/>
              <p:nvPr/>
            </p:nvSpPr>
            <p:spPr>
              <a:xfrm>
                <a:off x="2521532" y="1279584"/>
                <a:ext cx="7148936" cy="5148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Picture 2" descr="딥 러닝 음성 인식에 필요한 훈련 데이터를 직접 만들어보자">
                <a:extLst>
                  <a:ext uri="{FF2B5EF4-FFF2-40B4-BE49-F238E27FC236}">
                    <a16:creationId xmlns:a16="http://schemas.microsoft.com/office/drawing/2014/main" id="{FDC0464C-BA9A-50A7-6F11-5C68992C1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1532" y="1338392"/>
                <a:ext cx="7148936" cy="5031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451DB1-3C10-EA57-9B58-70692A9B7FBE}"/>
                </a:ext>
              </a:extLst>
            </p:cNvPr>
            <p:cNvSpPr/>
            <p:nvPr/>
          </p:nvSpPr>
          <p:spPr>
            <a:xfrm>
              <a:off x="3186549" y="2577000"/>
              <a:ext cx="1948872" cy="517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24F42A6-2AA3-06B3-A8A7-1AE318F0370C}"/>
                </a:ext>
              </a:extLst>
            </p:cNvPr>
            <p:cNvSpPr/>
            <p:nvPr/>
          </p:nvSpPr>
          <p:spPr>
            <a:xfrm>
              <a:off x="7370619" y="1424710"/>
              <a:ext cx="1948872" cy="34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BD4A53-3E0D-1A9D-9070-26DBE55B940D}"/>
                </a:ext>
              </a:extLst>
            </p:cNvPr>
            <p:cNvSpPr/>
            <p:nvPr/>
          </p:nvSpPr>
          <p:spPr>
            <a:xfrm>
              <a:off x="7236691" y="4018917"/>
              <a:ext cx="1948872" cy="34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CBB304-3C30-58A8-2036-ADD917BDECD5}"/>
                </a:ext>
              </a:extLst>
            </p:cNvPr>
            <p:cNvSpPr/>
            <p:nvPr/>
          </p:nvSpPr>
          <p:spPr>
            <a:xfrm>
              <a:off x="5421747" y="2826321"/>
              <a:ext cx="1366983" cy="22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E460DF-B994-B073-C7FC-05173FEE64E4}"/>
                </a:ext>
              </a:extLst>
            </p:cNvPr>
            <p:cNvSpPr txBox="1"/>
            <p:nvPr/>
          </p:nvSpPr>
          <p:spPr>
            <a:xfrm>
              <a:off x="3474065" y="2780321"/>
              <a:ext cx="1451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원본 음성 파일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D0A0D2-37F3-6C10-F262-3D813F5CC087}"/>
                </a:ext>
              </a:extLst>
            </p:cNvPr>
            <p:cNvSpPr txBox="1"/>
            <p:nvPr/>
          </p:nvSpPr>
          <p:spPr>
            <a:xfrm>
              <a:off x="7968673" y="146165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음성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405CC3-F02A-9EAE-C868-8C9AC71E20D4}"/>
                </a:ext>
              </a:extLst>
            </p:cNvPr>
            <p:cNvSpPr txBox="1"/>
            <p:nvPr/>
          </p:nvSpPr>
          <p:spPr>
            <a:xfrm>
              <a:off x="7532655" y="4037389"/>
              <a:ext cx="1451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/>
                <a:t>배경음</a:t>
              </a:r>
              <a:r>
                <a:rPr lang="ko-KR" altLang="en-US" sz="1600" dirty="0"/>
                <a:t> 및 잡음</a:t>
              </a: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1CECC4C9-59E4-8239-E2B4-09D583BB8926}"/>
                </a:ext>
              </a:extLst>
            </p:cNvPr>
            <p:cNvSpPr/>
            <p:nvPr/>
          </p:nvSpPr>
          <p:spPr>
            <a:xfrm rot="5400000">
              <a:off x="4771053" y="3772674"/>
              <a:ext cx="2649894" cy="379440"/>
            </a:xfrm>
            <a:prstGeom prst="triangle">
              <a:avLst/>
            </a:prstGeom>
            <a:gradFill>
              <a:gsLst>
                <a:gs pos="100000">
                  <a:schemeClr val="tx1">
                    <a:alpha val="0"/>
                  </a:schemeClr>
                </a:gs>
                <a:gs pos="100000">
                  <a:srgbClr val="000000">
                    <a:alpha val="60000"/>
                  </a:srgbClr>
                </a:gs>
                <a:gs pos="29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2B5616A3-0924-394D-7852-4D816D77CF64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A9126D-7580-F889-C03D-1119A4D386F6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29D47CC-AC61-B60C-C6F6-F370D73060FA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C4B70D-B67A-623B-B368-546219C265E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2B09875-4437-FF46-9FED-2397287F6F11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1A09D4F-D9D7-A0B9-EBE3-11119924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03" y="1429847"/>
            <a:ext cx="3591426" cy="4382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6EF96B-D7EE-70BD-9AD8-FB4127ACE018}"/>
              </a:ext>
            </a:extLst>
          </p:cNvPr>
          <p:cNvSpPr txBox="1"/>
          <p:nvPr/>
        </p:nvSpPr>
        <p:spPr>
          <a:xfrm>
            <a:off x="2225964" y="923233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순수한 목소리 음성 파일 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수집을 위해 </a:t>
            </a:r>
            <a:r>
              <a:rPr lang="en-US" altLang="ko-KR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Spleeter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BC734C-2C76-A6B4-6840-63EE02C95033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CA8A0-8524-5E27-65C6-C86AFC4B2B57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35274-9052-DB10-0DF7-CDAB3492EF73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AADAD-D46B-6D07-8242-70F5E8973A2B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12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7009D5-B20B-A968-0A8D-38D7D497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A323363-7BC2-1F40-E119-FF6B1E991D7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BB1529-BAF5-E971-056B-3C6A33EB201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FAB3DD-0A47-907D-5185-3FA9A7E24702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1F51C2-AEAE-5F4B-D5C9-9CCE05D64C62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561C5D1-6A0B-75AB-ADB1-7C9EEDC94DB9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6C3134-CFE6-2384-47C1-DC0C578A02DC}"/>
              </a:ext>
            </a:extLst>
          </p:cNvPr>
          <p:cNvGrpSpPr/>
          <p:nvPr/>
        </p:nvGrpSpPr>
        <p:grpSpPr>
          <a:xfrm>
            <a:off x="2521532" y="1344233"/>
            <a:ext cx="7148936" cy="5148676"/>
            <a:chOff x="2521532" y="1344233"/>
            <a:chExt cx="7148936" cy="51486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654C7A1-6431-C4E6-BC8E-2A7FD8F13228}"/>
                </a:ext>
              </a:extLst>
            </p:cNvPr>
            <p:cNvGrpSpPr/>
            <p:nvPr/>
          </p:nvGrpSpPr>
          <p:grpSpPr>
            <a:xfrm>
              <a:off x="2521532" y="1344233"/>
              <a:ext cx="7148936" cy="5148676"/>
              <a:chOff x="2521532" y="1279584"/>
              <a:chExt cx="7148936" cy="514867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541A834-9679-3110-9C0C-A1CFDACA8A79}"/>
                  </a:ext>
                </a:extLst>
              </p:cNvPr>
              <p:cNvSpPr/>
              <p:nvPr/>
            </p:nvSpPr>
            <p:spPr>
              <a:xfrm>
                <a:off x="2521532" y="1279584"/>
                <a:ext cx="7148936" cy="5148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Picture 2" descr="딥 러닝 음성 인식에 필요한 훈련 데이터를 직접 만들어보자">
                <a:extLst>
                  <a:ext uri="{FF2B5EF4-FFF2-40B4-BE49-F238E27FC236}">
                    <a16:creationId xmlns:a16="http://schemas.microsoft.com/office/drawing/2014/main" id="{4772BED6-31C0-0F13-DA07-D2244E3E4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1532" y="1338392"/>
                <a:ext cx="7148936" cy="5031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3FDA4D-3B61-068A-B163-1E00F050C7FF}"/>
                </a:ext>
              </a:extLst>
            </p:cNvPr>
            <p:cNvSpPr/>
            <p:nvPr/>
          </p:nvSpPr>
          <p:spPr>
            <a:xfrm>
              <a:off x="3186549" y="2577000"/>
              <a:ext cx="1948872" cy="517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3D2EDD8-23D9-CC5F-8145-CFAC8B476821}"/>
                </a:ext>
              </a:extLst>
            </p:cNvPr>
            <p:cNvSpPr/>
            <p:nvPr/>
          </p:nvSpPr>
          <p:spPr>
            <a:xfrm>
              <a:off x="7370619" y="1424710"/>
              <a:ext cx="1948872" cy="34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B7E9360-D551-082C-8EB4-E964EA22D13E}"/>
                </a:ext>
              </a:extLst>
            </p:cNvPr>
            <p:cNvSpPr/>
            <p:nvPr/>
          </p:nvSpPr>
          <p:spPr>
            <a:xfrm>
              <a:off x="7236691" y="4018917"/>
              <a:ext cx="1948872" cy="34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BF29536-D414-DD21-415F-13ACE2FFBAB7}"/>
                </a:ext>
              </a:extLst>
            </p:cNvPr>
            <p:cNvSpPr/>
            <p:nvPr/>
          </p:nvSpPr>
          <p:spPr>
            <a:xfrm>
              <a:off x="5421747" y="2826321"/>
              <a:ext cx="1366983" cy="22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9E8A7F-9D4B-CBE7-15DC-BA23156E3F52}"/>
                </a:ext>
              </a:extLst>
            </p:cNvPr>
            <p:cNvSpPr txBox="1"/>
            <p:nvPr/>
          </p:nvSpPr>
          <p:spPr>
            <a:xfrm>
              <a:off x="3474065" y="2780321"/>
              <a:ext cx="1451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원본 음성 파일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834AAD-56B8-7079-91ED-90C37F2B40EB}"/>
                </a:ext>
              </a:extLst>
            </p:cNvPr>
            <p:cNvSpPr txBox="1"/>
            <p:nvPr/>
          </p:nvSpPr>
          <p:spPr>
            <a:xfrm>
              <a:off x="7968673" y="146165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음성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60C90-FBAB-6AD4-0D6F-1C29ACFFA251}"/>
                </a:ext>
              </a:extLst>
            </p:cNvPr>
            <p:cNvSpPr txBox="1"/>
            <p:nvPr/>
          </p:nvSpPr>
          <p:spPr>
            <a:xfrm>
              <a:off x="7532655" y="4037389"/>
              <a:ext cx="1451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/>
                <a:t>배경음</a:t>
              </a:r>
              <a:r>
                <a:rPr lang="ko-KR" altLang="en-US" sz="1600" dirty="0"/>
                <a:t> 및 잡음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1138D06B-22A3-7627-F2EF-A879CACDCFAA}"/>
                </a:ext>
              </a:extLst>
            </p:cNvPr>
            <p:cNvSpPr/>
            <p:nvPr/>
          </p:nvSpPr>
          <p:spPr>
            <a:xfrm rot="5400000">
              <a:off x="4771053" y="3772674"/>
              <a:ext cx="2649894" cy="379440"/>
            </a:xfrm>
            <a:prstGeom prst="triangle">
              <a:avLst/>
            </a:prstGeom>
            <a:gradFill>
              <a:gsLst>
                <a:gs pos="100000">
                  <a:schemeClr val="tx1">
                    <a:alpha val="0"/>
                  </a:schemeClr>
                </a:gs>
                <a:gs pos="100000">
                  <a:srgbClr val="000000">
                    <a:alpha val="60000"/>
                  </a:srgbClr>
                </a:gs>
                <a:gs pos="29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92CB7C-10B5-258F-F6D3-6DE29AF68030}"/>
              </a:ext>
            </a:extLst>
          </p:cNvPr>
          <p:cNvSpPr/>
          <p:nvPr/>
        </p:nvSpPr>
        <p:spPr>
          <a:xfrm>
            <a:off x="6647926" y="4010447"/>
            <a:ext cx="2874765" cy="24236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D6D7B1-4ED8-7E29-346B-F65A830B1D7D}"/>
              </a:ext>
            </a:extLst>
          </p:cNvPr>
          <p:cNvGrpSpPr/>
          <p:nvPr/>
        </p:nvGrpSpPr>
        <p:grpSpPr>
          <a:xfrm>
            <a:off x="7789083" y="4634116"/>
            <a:ext cx="938182" cy="1239196"/>
            <a:chOff x="3994727" y="2872509"/>
            <a:chExt cx="2557369" cy="3099036"/>
          </a:xfrm>
          <a:solidFill>
            <a:srgbClr val="FF0000"/>
          </a:solidFill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C9C30ED-A027-387F-ACA6-2BD8EB082578}"/>
                </a:ext>
              </a:extLst>
            </p:cNvPr>
            <p:cNvSpPr/>
            <p:nvPr/>
          </p:nvSpPr>
          <p:spPr>
            <a:xfrm>
              <a:off x="3994727" y="2872509"/>
              <a:ext cx="2557369" cy="3099036"/>
            </a:xfrm>
            <a:custGeom>
              <a:avLst/>
              <a:gdLst>
                <a:gd name="connsiteX0" fmla="*/ 1975480 w 2557369"/>
                <a:gd name="connsiteY0" fmla="*/ 0 h 3099036"/>
                <a:gd name="connsiteX1" fmla="*/ 2557369 w 2557369"/>
                <a:gd name="connsiteY1" fmla="*/ 0 h 3099036"/>
                <a:gd name="connsiteX2" fmla="*/ 581889 w 2557369"/>
                <a:gd name="connsiteY2" fmla="*/ 3099036 h 3099036"/>
                <a:gd name="connsiteX3" fmla="*/ 0 w 2557369"/>
                <a:gd name="connsiteY3" fmla="*/ 3099036 h 309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7369" h="3099036">
                  <a:moveTo>
                    <a:pt x="1975480" y="0"/>
                  </a:moveTo>
                  <a:lnTo>
                    <a:pt x="2557369" y="0"/>
                  </a:lnTo>
                  <a:lnTo>
                    <a:pt x="581889" y="3099036"/>
                  </a:lnTo>
                  <a:lnTo>
                    <a:pt x="0" y="30990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EDE5075-9F8E-13EE-A0FA-4F4056141936}"/>
                </a:ext>
              </a:extLst>
            </p:cNvPr>
            <p:cNvSpPr/>
            <p:nvPr/>
          </p:nvSpPr>
          <p:spPr>
            <a:xfrm flipH="1">
              <a:off x="3994727" y="2872509"/>
              <a:ext cx="2557368" cy="3099036"/>
            </a:xfrm>
            <a:custGeom>
              <a:avLst/>
              <a:gdLst>
                <a:gd name="connsiteX0" fmla="*/ 1975480 w 2557369"/>
                <a:gd name="connsiteY0" fmla="*/ 0 h 3099036"/>
                <a:gd name="connsiteX1" fmla="*/ 2557369 w 2557369"/>
                <a:gd name="connsiteY1" fmla="*/ 0 h 3099036"/>
                <a:gd name="connsiteX2" fmla="*/ 581889 w 2557369"/>
                <a:gd name="connsiteY2" fmla="*/ 3099036 h 3099036"/>
                <a:gd name="connsiteX3" fmla="*/ 0 w 2557369"/>
                <a:gd name="connsiteY3" fmla="*/ 3099036 h 309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7369" h="3099036">
                  <a:moveTo>
                    <a:pt x="1975480" y="0"/>
                  </a:moveTo>
                  <a:lnTo>
                    <a:pt x="2557369" y="0"/>
                  </a:lnTo>
                  <a:lnTo>
                    <a:pt x="581889" y="3099036"/>
                  </a:lnTo>
                  <a:lnTo>
                    <a:pt x="0" y="30990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0CE844ED-78FC-02EF-4CEB-C76CA1FD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03" y="1429847"/>
            <a:ext cx="3591426" cy="43821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FB9947-BEFE-214C-BA1E-619912ADFA11}"/>
              </a:ext>
            </a:extLst>
          </p:cNvPr>
          <p:cNvSpPr txBox="1"/>
          <p:nvPr/>
        </p:nvSpPr>
        <p:spPr>
          <a:xfrm>
            <a:off x="2225964" y="923233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순수한 목소리 음성 파일 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수집을 위해 </a:t>
            </a:r>
            <a:r>
              <a:rPr lang="en-US" altLang="ko-KR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Spleeter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293F0C7-C50E-9B28-389E-BE57D3F5178C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A1D68-A29B-878C-159E-60529FBB628A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BFA2A-33AD-84DA-FE48-94EF148EC40B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E8E6-5291-B5EA-5066-2083A43CB824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28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ACDF358-691D-1A8A-B3AB-2C40D860A7B9}"/>
              </a:ext>
            </a:extLst>
          </p:cNvPr>
          <p:cNvSpPr/>
          <p:nvPr/>
        </p:nvSpPr>
        <p:spPr>
          <a:xfrm>
            <a:off x="1423197" y="1727200"/>
            <a:ext cx="3573624" cy="4710922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278DF0F-25A6-6D04-41EF-B8CF6681CA97}"/>
              </a:ext>
            </a:extLst>
          </p:cNvPr>
          <p:cNvGrpSpPr/>
          <p:nvPr/>
        </p:nvGrpSpPr>
        <p:grpSpPr>
          <a:xfrm>
            <a:off x="2047489" y="2176666"/>
            <a:ext cx="2383986" cy="553998"/>
            <a:chOff x="7193040" y="1287625"/>
            <a:chExt cx="2383986" cy="55399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87588C5-B209-A39C-E76C-F0F89E0DE126}"/>
                </a:ext>
              </a:extLst>
            </p:cNvPr>
            <p:cNvSpPr txBox="1"/>
            <p:nvPr/>
          </p:nvSpPr>
          <p:spPr>
            <a:xfrm>
              <a:off x="7193040" y="1287625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5A3FBB-94DB-2A61-760F-F39D28800933}"/>
                </a:ext>
              </a:extLst>
            </p:cNvPr>
            <p:cNvSpPr txBox="1"/>
            <p:nvPr/>
          </p:nvSpPr>
          <p:spPr>
            <a:xfrm>
              <a:off x="7193040" y="1564624"/>
              <a:ext cx="2355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63241F-AD8C-B954-BA57-8BAA5DD85CBB}"/>
              </a:ext>
            </a:extLst>
          </p:cNvPr>
          <p:cNvGrpSpPr/>
          <p:nvPr/>
        </p:nvGrpSpPr>
        <p:grpSpPr>
          <a:xfrm>
            <a:off x="2047489" y="2954047"/>
            <a:ext cx="2416046" cy="553998"/>
            <a:chOff x="7193040" y="2036802"/>
            <a:chExt cx="2416046" cy="55399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9033C0-985A-1045-12BE-B7E6516B6C5A}"/>
                </a:ext>
              </a:extLst>
            </p:cNvPr>
            <p:cNvSpPr txBox="1"/>
            <p:nvPr/>
          </p:nvSpPr>
          <p:spPr>
            <a:xfrm>
              <a:off x="7193040" y="2036802"/>
              <a:ext cx="241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01_00002.mp3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2D45C1E-9673-80FB-3F5B-D068273547D0}"/>
                </a:ext>
              </a:extLst>
            </p:cNvPr>
            <p:cNvSpPr txBox="1"/>
            <p:nvPr/>
          </p:nvSpPr>
          <p:spPr>
            <a:xfrm>
              <a:off x="7193040" y="2313801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anichat_con_01_00002.json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1C17E1F-FA0B-CE69-E98B-3ACA5C953EBC}"/>
              </a:ext>
            </a:extLst>
          </p:cNvPr>
          <p:cNvGrpSpPr/>
          <p:nvPr/>
        </p:nvGrpSpPr>
        <p:grpSpPr>
          <a:xfrm>
            <a:off x="2047489" y="3731428"/>
            <a:ext cx="2416046" cy="553998"/>
            <a:chOff x="7193040" y="2754877"/>
            <a:chExt cx="2416046" cy="55399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A502DA-928A-F7B4-DBB0-BEC4C4419A7E}"/>
                </a:ext>
              </a:extLst>
            </p:cNvPr>
            <p:cNvSpPr txBox="1"/>
            <p:nvPr/>
          </p:nvSpPr>
          <p:spPr>
            <a:xfrm>
              <a:off x="7193040" y="2754877"/>
              <a:ext cx="2416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01_00003.mp3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D6F3E30-B395-47D1-C667-4BD115BB9FB2}"/>
                </a:ext>
              </a:extLst>
            </p:cNvPr>
            <p:cNvSpPr txBox="1"/>
            <p:nvPr/>
          </p:nvSpPr>
          <p:spPr>
            <a:xfrm>
              <a:off x="7193040" y="3031876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anichat_con_01_00003.json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C6B57E0-E6B5-E194-D937-776CB022E598}"/>
              </a:ext>
            </a:extLst>
          </p:cNvPr>
          <p:cNvGrpSpPr/>
          <p:nvPr/>
        </p:nvGrpSpPr>
        <p:grpSpPr>
          <a:xfrm>
            <a:off x="2047489" y="4508809"/>
            <a:ext cx="2420856" cy="553998"/>
            <a:chOff x="7193040" y="3504054"/>
            <a:chExt cx="2420856" cy="5539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DA8DCD-09F0-D0D8-7CF3-C29C62D6615F}"/>
                </a:ext>
              </a:extLst>
            </p:cNvPr>
            <p:cNvSpPr txBox="1"/>
            <p:nvPr/>
          </p:nvSpPr>
          <p:spPr>
            <a:xfrm>
              <a:off x="7193040" y="3504054"/>
              <a:ext cx="2420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</a:t>
              </a:r>
              <a:r>
                <a:rPr lang="en-US" altLang="ko-KR" sz="120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01_00004.mp3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C28EA6A-025A-C07D-2FA0-D6B10F2FED01}"/>
                </a:ext>
              </a:extLst>
            </p:cNvPr>
            <p:cNvSpPr txBox="1"/>
            <p:nvPr/>
          </p:nvSpPr>
          <p:spPr>
            <a:xfrm>
              <a:off x="7193040" y="3781053"/>
              <a:ext cx="2392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anichat_con_01_00004.json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B59A4DF-AD2A-598B-6056-BE181335EA7E}"/>
              </a:ext>
            </a:extLst>
          </p:cNvPr>
          <p:cNvGrpSpPr/>
          <p:nvPr/>
        </p:nvGrpSpPr>
        <p:grpSpPr>
          <a:xfrm>
            <a:off x="3221917" y="5333900"/>
            <a:ext cx="72000" cy="553998"/>
            <a:chOff x="8298606" y="4293465"/>
            <a:chExt cx="72000" cy="55399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4F8596D5-D886-EEF8-A629-00465B46B2E4}"/>
                </a:ext>
              </a:extLst>
            </p:cNvPr>
            <p:cNvSpPr>
              <a:spLocks/>
            </p:cNvSpPr>
            <p:nvPr/>
          </p:nvSpPr>
          <p:spPr>
            <a:xfrm>
              <a:off x="8298606" y="429346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A52BBA2-83A7-F432-3575-1DCA728916FA}"/>
                </a:ext>
              </a:extLst>
            </p:cNvPr>
            <p:cNvSpPr>
              <a:spLocks/>
            </p:cNvSpPr>
            <p:nvPr/>
          </p:nvSpPr>
          <p:spPr>
            <a:xfrm>
              <a:off x="8298606" y="453446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96CB65FA-4550-F23C-D396-EEB909A46C49}"/>
                </a:ext>
              </a:extLst>
            </p:cNvPr>
            <p:cNvSpPr>
              <a:spLocks/>
            </p:cNvSpPr>
            <p:nvPr/>
          </p:nvSpPr>
          <p:spPr>
            <a:xfrm>
              <a:off x="8298606" y="47754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0" name="anichat_con_01_00010">
            <a:hlinkClick r:id="" action="ppaction://media"/>
            <a:extLst>
              <a:ext uri="{FF2B5EF4-FFF2-40B4-BE49-F238E27FC236}">
                <a16:creationId xmlns:a16="http://schemas.microsoft.com/office/drawing/2014/main" id="{84518F56-7FE8-132C-4AEF-94CF5E415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8719" y="6056897"/>
            <a:ext cx="210396" cy="210396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8329E3C-2AD6-45FB-F60C-0567DC3D1D67}"/>
              </a:ext>
            </a:extLst>
          </p:cNvPr>
          <p:cNvSpPr/>
          <p:nvPr/>
        </p:nvSpPr>
        <p:spPr>
          <a:xfrm>
            <a:off x="7195179" y="1727200"/>
            <a:ext cx="3573624" cy="4710922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A320E81-AB78-338C-7FD3-AF4F1B5E070E}"/>
              </a:ext>
            </a:extLst>
          </p:cNvPr>
          <p:cNvGrpSpPr/>
          <p:nvPr/>
        </p:nvGrpSpPr>
        <p:grpSpPr>
          <a:xfrm>
            <a:off x="7819471" y="2176666"/>
            <a:ext cx="2372765" cy="553998"/>
            <a:chOff x="7193040" y="1287625"/>
            <a:chExt cx="2372765" cy="553998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7ECBE5-220B-98BA-B6A6-8D837B3CB33B}"/>
                </a:ext>
              </a:extLst>
            </p:cNvPr>
            <p:cNvSpPr txBox="1"/>
            <p:nvPr/>
          </p:nvSpPr>
          <p:spPr>
            <a:xfrm>
              <a:off x="7193040" y="1287625"/>
              <a:ext cx="23727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wav</a:t>
              </a:r>
              <a:endParaRPr lang="ko-KR" altLang="en-US" sz="12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4F4EE0A-55DB-7C88-16FC-F3E955BA27D3}"/>
                </a:ext>
              </a:extLst>
            </p:cNvPr>
            <p:cNvSpPr txBox="1"/>
            <p:nvPr/>
          </p:nvSpPr>
          <p:spPr>
            <a:xfrm>
              <a:off x="7193040" y="1564624"/>
              <a:ext cx="2355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anichat_con_01_00001.json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6A7CFFA-6937-7B3B-DD55-B5B5F986B551}"/>
              </a:ext>
            </a:extLst>
          </p:cNvPr>
          <p:cNvGrpSpPr/>
          <p:nvPr/>
        </p:nvGrpSpPr>
        <p:grpSpPr>
          <a:xfrm>
            <a:off x="7819471" y="2954047"/>
            <a:ext cx="2404826" cy="553998"/>
            <a:chOff x="7193040" y="2036802"/>
            <a:chExt cx="2404826" cy="55399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70A3758-9796-475D-2863-F05C12FE2A49}"/>
                </a:ext>
              </a:extLst>
            </p:cNvPr>
            <p:cNvSpPr txBox="1"/>
            <p:nvPr/>
          </p:nvSpPr>
          <p:spPr>
            <a:xfrm>
              <a:off x="7193040" y="2036802"/>
              <a:ext cx="24048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anichat_con_01_00002.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wav</a:t>
              </a:r>
              <a:endParaRPr lang="ko-KR" altLang="en-US" sz="12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5CD7E63-B9A7-005C-50AC-F4DC12C63DDB}"/>
                </a:ext>
              </a:extLst>
            </p:cNvPr>
            <p:cNvSpPr txBox="1"/>
            <p:nvPr/>
          </p:nvSpPr>
          <p:spPr>
            <a:xfrm>
              <a:off x="7193040" y="2313801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anichat_con_01_00002.json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F30362D9-95CF-B613-F84C-470048C31C61}"/>
              </a:ext>
            </a:extLst>
          </p:cNvPr>
          <p:cNvGrpSpPr/>
          <p:nvPr/>
        </p:nvGrpSpPr>
        <p:grpSpPr>
          <a:xfrm>
            <a:off x="7819471" y="3731428"/>
            <a:ext cx="2404826" cy="553998"/>
            <a:chOff x="7193040" y="2754877"/>
            <a:chExt cx="2404826" cy="55399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8071CC5-AFEC-808F-ADE5-2D518F2F5F53}"/>
                </a:ext>
              </a:extLst>
            </p:cNvPr>
            <p:cNvSpPr txBox="1"/>
            <p:nvPr/>
          </p:nvSpPr>
          <p:spPr>
            <a:xfrm>
              <a:off x="7193040" y="2754877"/>
              <a:ext cx="24048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anichat_con_01_00003.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wav</a:t>
              </a:r>
              <a:endParaRPr lang="ko-KR" altLang="en-US" sz="12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4A332E2-3D7D-89F3-77A5-06A3656ACD07}"/>
                </a:ext>
              </a:extLst>
            </p:cNvPr>
            <p:cNvSpPr txBox="1"/>
            <p:nvPr/>
          </p:nvSpPr>
          <p:spPr>
            <a:xfrm>
              <a:off x="7193040" y="3031876"/>
              <a:ext cx="2387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anichat_con_01_00003.json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B0CC8A-8980-BA83-1674-79E87F31DF82}"/>
              </a:ext>
            </a:extLst>
          </p:cNvPr>
          <p:cNvGrpSpPr/>
          <p:nvPr/>
        </p:nvGrpSpPr>
        <p:grpSpPr>
          <a:xfrm>
            <a:off x="7819471" y="4508809"/>
            <a:ext cx="2409634" cy="553998"/>
            <a:chOff x="7193040" y="3504054"/>
            <a:chExt cx="2409634" cy="55399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90D5A46-7D9F-F018-81C9-55D8BE4EED35}"/>
                </a:ext>
              </a:extLst>
            </p:cNvPr>
            <p:cNvSpPr txBox="1"/>
            <p:nvPr/>
          </p:nvSpPr>
          <p:spPr>
            <a:xfrm>
              <a:off x="7193040" y="3504054"/>
              <a:ext cx="2409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anichat_con_01_00004.</a:t>
              </a:r>
              <a:r>
                <a:rPr lang="en-US" altLang="ko-KR" sz="1200" dirty="0">
                  <a:solidFill>
                    <a:srgbClr val="FF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wav</a:t>
              </a:r>
              <a:endParaRPr lang="ko-KR" altLang="en-US" sz="12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840E031-EB0C-731C-F137-4E8F4C9CCF26}"/>
                </a:ext>
              </a:extLst>
            </p:cNvPr>
            <p:cNvSpPr txBox="1"/>
            <p:nvPr/>
          </p:nvSpPr>
          <p:spPr>
            <a:xfrm>
              <a:off x="7193040" y="3781053"/>
              <a:ext cx="2392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anichat_con_01_00004.json</a:t>
              </a:r>
              <a:endPara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D5323A2-75EF-05D9-80A6-DAD3DE55B5B2}"/>
              </a:ext>
            </a:extLst>
          </p:cNvPr>
          <p:cNvGrpSpPr/>
          <p:nvPr/>
        </p:nvGrpSpPr>
        <p:grpSpPr>
          <a:xfrm>
            <a:off x="8993899" y="5333900"/>
            <a:ext cx="72000" cy="553998"/>
            <a:chOff x="8298606" y="4293465"/>
            <a:chExt cx="72000" cy="553998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A44B9F4-3C07-C6C3-0057-AB1007954DB0}"/>
                </a:ext>
              </a:extLst>
            </p:cNvPr>
            <p:cNvSpPr>
              <a:spLocks/>
            </p:cNvSpPr>
            <p:nvPr/>
          </p:nvSpPr>
          <p:spPr>
            <a:xfrm>
              <a:off x="8298606" y="429346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116924E-9E9A-F08B-2A73-68A4E9D4D80B}"/>
                </a:ext>
              </a:extLst>
            </p:cNvPr>
            <p:cNvSpPr>
              <a:spLocks/>
            </p:cNvSpPr>
            <p:nvPr/>
          </p:nvSpPr>
          <p:spPr>
            <a:xfrm>
              <a:off x="8298606" y="453446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CD931803-9475-F32E-377C-02CEF86125E3}"/>
                </a:ext>
              </a:extLst>
            </p:cNvPr>
            <p:cNvSpPr>
              <a:spLocks/>
            </p:cNvSpPr>
            <p:nvPr/>
          </p:nvSpPr>
          <p:spPr>
            <a:xfrm>
              <a:off x="8298606" y="47754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4" name="anichat_con_01_00010">
            <a:hlinkClick r:id="" action="ppaction://media"/>
            <a:extLst>
              <a:ext uri="{FF2B5EF4-FFF2-40B4-BE49-F238E27FC236}">
                <a16:creationId xmlns:a16="http://schemas.microsoft.com/office/drawing/2014/main" id="{8947BDD5-BBBB-D33A-82AD-9ABE429274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1499" y="6058493"/>
            <a:ext cx="208800" cy="208800"/>
          </a:xfrm>
          <a:prstGeom prst="rect">
            <a:avLst/>
          </a:prstGeom>
        </p:spPr>
      </p:pic>
      <p:sp>
        <p:nvSpPr>
          <p:cNvPr id="147" name="타원 146">
            <a:extLst>
              <a:ext uri="{FF2B5EF4-FFF2-40B4-BE49-F238E27FC236}">
                <a16:creationId xmlns:a16="http://schemas.microsoft.com/office/drawing/2014/main" id="{D5F78F30-C424-B668-0882-DADF4B4A803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6111D2C-84C3-B5A5-674A-EE339D5CFA7C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2E52A39-4E0A-FF68-316A-295B1C806F0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9DF6F66-0AB2-D3A3-E583-1941DDFC683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1E11F27-E39D-807D-9FF4-2B21CFF38701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05F830B7-5F9E-34A7-4B3E-3CBFED0C124E}"/>
              </a:ext>
            </a:extLst>
          </p:cNvPr>
          <p:cNvSpPr/>
          <p:nvPr/>
        </p:nvSpPr>
        <p:spPr>
          <a:xfrm rot="5400000">
            <a:off x="4771053" y="3772674"/>
            <a:ext cx="2649894" cy="379440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3ECA78-64EF-A7E9-B2FF-F8A90DD3F47A}"/>
              </a:ext>
            </a:extLst>
          </p:cNvPr>
          <p:cNvSpPr txBox="1"/>
          <p:nvPr/>
        </p:nvSpPr>
        <p:spPr>
          <a:xfrm>
            <a:off x="2225964" y="1179871"/>
            <a:ext cx="77400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배경음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잡음 제거와 함께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위해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mp3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들을 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wav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CC31F0-8C7D-CD67-6CB9-24D865219D7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9B4DB-9775-85D6-FB61-053D7641D4B9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9089E-430E-0F74-11EA-CB7A31AE1E46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ECDA9-FE87-8B6A-F062-CB341B34EB67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5786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48F9AC-1664-00FA-EE0E-DF3F33EC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262E71-29A4-FD05-82C7-83C1D78F31A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2B6F1D-CBA4-5FD6-1BF3-2EB51F69CD71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A4D66A2-FC82-2E2B-0C0D-2629E3C0C310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3CAC5F-27F6-FDB3-E972-9408AC31200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177E54-667E-7B23-240E-E54816C11AAB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24FB8C9-3455-A877-F733-195D497C604B}"/>
              </a:ext>
            </a:extLst>
          </p:cNvPr>
          <p:cNvGrpSpPr/>
          <p:nvPr/>
        </p:nvGrpSpPr>
        <p:grpSpPr>
          <a:xfrm>
            <a:off x="3455543" y="1216529"/>
            <a:ext cx="5280915" cy="664522"/>
            <a:chOff x="2229075" y="1216529"/>
            <a:chExt cx="5280915" cy="6645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92022F6-7E1E-5C71-00EF-802F73FD62C2}"/>
                </a:ext>
              </a:extLst>
            </p:cNvPr>
            <p:cNvGrpSpPr/>
            <p:nvPr/>
          </p:nvGrpSpPr>
          <p:grpSpPr>
            <a:xfrm>
              <a:off x="2229075" y="1216529"/>
              <a:ext cx="2596822" cy="664522"/>
              <a:chOff x="2265075" y="1330035"/>
              <a:chExt cx="2596822" cy="66452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CFCADC8-D608-E8A0-56EF-E86BF53D0AEB}"/>
                  </a:ext>
                </a:extLst>
              </p:cNvPr>
              <p:cNvSpPr/>
              <p:nvPr/>
            </p:nvSpPr>
            <p:spPr>
              <a:xfrm>
                <a:off x="2265075" y="1330035"/>
                <a:ext cx="2596822" cy="6645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E63D96E-968C-7E8B-218B-A0B559B6D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8809" y="1386691"/>
                <a:ext cx="628650" cy="5524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ED345A-B8FA-394E-289D-A1C418043601}"/>
                  </a:ext>
                </a:extLst>
              </p:cNvPr>
              <p:cNvSpPr txBox="1"/>
              <p:nvPr/>
            </p:nvSpPr>
            <p:spPr>
              <a:xfrm>
                <a:off x="3042279" y="1469788"/>
                <a:ext cx="18196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+mj-ea"/>
                    <a:ea typeface="+mj-ea"/>
                  </a:rPr>
                  <a:t>ko-</a:t>
                </a:r>
                <a:r>
                  <a:rPr lang="en-US" altLang="ko-KR" sz="2000" dirty="0" err="1">
                    <a:latin typeface="+mj-ea"/>
                    <a:ea typeface="+mj-ea"/>
                  </a:rPr>
                  <a:t>pron</a:t>
                </a:r>
                <a:r>
                  <a:rPr lang="en-US" altLang="ko-KR" sz="2000" dirty="0">
                    <a:latin typeface="+mj-ea"/>
                    <a:ea typeface="+mj-ea"/>
                  </a:rPr>
                  <a:t> 1.3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04F130-15A1-112A-FD23-7BE726293090}"/>
                </a:ext>
              </a:extLst>
            </p:cNvPr>
            <p:cNvSpPr txBox="1"/>
            <p:nvPr/>
          </p:nvSpPr>
          <p:spPr>
            <a:xfrm>
              <a:off x="4913168" y="1356282"/>
              <a:ext cx="25968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한글을 음성기호로 변환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F62B4A-62D0-6DE9-F6A2-EDB688984B00}"/>
              </a:ext>
            </a:extLst>
          </p:cNvPr>
          <p:cNvSpPr/>
          <p:nvPr/>
        </p:nvSpPr>
        <p:spPr>
          <a:xfrm>
            <a:off x="1568932" y="2410693"/>
            <a:ext cx="3573624" cy="377804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3B673-5D4C-699A-D643-63CD78A9F539}"/>
              </a:ext>
            </a:extLst>
          </p:cNvPr>
          <p:cNvSpPr txBox="1"/>
          <p:nvPr/>
        </p:nvSpPr>
        <p:spPr>
          <a:xfrm>
            <a:off x="1802285" y="3056324"/>
            <a:ext cx="31069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28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에도가와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코난</a:t>
            </a:r>
            <a:endParaRPr lang="en-US" altLang="ko-KR" sz="2800" b="0" i="0" dirty="0">
              <a:solidFill>
                <a:srgbClr val="1D1C1D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탐정이죠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0E41C1-1D29-DA56-2FBC-FF54FCC55B3F}"/>
              </a:ext>
            </a:extLst>
          </p:cNvPr>
          <p:cNvGrpSpPr/>
          <p:nvPr/>
        </p:nvGrpSpPr>
        <p:grpSpPr>
          <a:xfrm>
            <a:off x="3319744" y="5075285"/>
            <a:ext cx="72000" cy="553998"/>
            <a:chOff x="8298606" y="4293465"/>
            <a:chExt cx="72000" cy="55399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CE1B7B3-EE49-F816-A639-853690205CD5}"/>
                </a:ext>
              </a:extLst>
            </p:cNvPr>
            <p:cNvSpPr>
              <a:spLocks/>
            </p:cNvSpPr>
            <p:nvPr/>
          </p:nvSpPr>
          <p:spPr>
            <a:xfrm>
              <a:off x="8298606" y="429346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8E51C45-8227-5B98-BF13-FA8F88119521}"/>
                </a:ext>
              </a:extLst>
            </p:cNvPr>
            <p:cNvSpPr>
              <a:spLocks/>
            </p:cNvSpPr>
            <p:nvPr/>
          </p:nvSpPr>
          <p:spPr>
            <a:xfrm>
              <a:off x="8298606" y="453446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CD62411-CDF6-276E-F1C0-0BFF98B49A78}"/>
                </a:ext>
              </a:extLst>
            </p:cNvPr>
            <p:cNvSpPr>
              <a:spLocks/>
            </p:cNvSpPr>
            <p:nvPr/>
          </p:nvSpPr>
          <p:spPr>
            <a:xfrm>
              <a:off x="8298606" y="47754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81F158-D0AE-936B-9B0A-E839A147C0E7}"/>
              </a:ext>
            </a:extLst>
          </p:cNvPr>
          <p:cNvSpPr/>
          <p:nvPr/>
        </p:nvSpPr>
        <p:spPr>
          <a:xfrm>
            <a:off x="7049444" y="2410693"/>
            <a:ext cx="3573624" cy="3778049"/>
          </a:xfrm>
          <a:prstGeom prst="rect">
            <a:avLst/>
          </a:prstGeom>
          <a:gradFill>
            <a:gsLst>
              <a:gs pos="84000">
                <a:schemeClr val="bg1">
                  <a:lumMod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D2922C-8451-A397-9399-688451F63452}"/>
              </a:ext>
            </a:extLst>
          </p:cNvPr>
          <p:cNvGrpSpPr/>
          <p:nvPr/>
        </p:nvGrpSpPr>
        <p:grpSpPr>
          <a:xfrm>
            <a:off x="8800256" y="5075285"/>
            <a:ext cx="72000" cy="553998"/>
            <a:chOff x="8298606" y="4293465"/>
            <a:chExt cx="72000" cy="55399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C723FEB-DD5B-1A71-CF53-3A50701D8C87}"/>
                </a:ext>
              </a:extLst>
            </p:cNvPr>
            <p:cNvSpPr>
              <a:spLocks/>
            </p:cNvSpPr>
            <p:nvPr/>
          </p:nvSpPr>
          <p:spPr>
            <a:xfrm>
              <a:off x="8298606" y="429346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C2763A5-D52B-C471-34ED-BC3D1304C145}"/>
                </a:ext>
              </a:extLst>
            </p:cNvPr>
            <p:cNvSpPr>
              <a:spLocks/>
            </p:cNvSpPr>
            <p:nvPr/>
          </p:nvSpPr>
          <p:spPr>
            <a:xfrm>
              <a:off x="8298606" y="453446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87DEB75-5C85-F02A-E930-1718358B5DA1}"/>
                </a:ext>
              </a:extLst>
            </p:cNvPr>
            <p:cNvSpPr>
              <a:spLocks/>
            </p:cNvSpPr>
            <p:nvPr/>
          </p:nvSpPr>
          <p:spPr>
            <a:xfrm>
              <a:off x="8298606" y="47754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B62510-73B2-44D4-EE08-F9F9742E72EF}"/>
              </a:ext>
            </a:extLst>
          </p:cNvPr>
          <p:cNvSpPr txBox="1"/>
          <p:nvPr/>
        </p:nvSpPr>
        <p:spPr>
          <a:xfrm>
            <a:off x="7180003" y="2994768"/>
            <a:ext cx="33125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0" i="0" dirty="0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“</a:t>
            </a:r>
            <a:r>
              <a:rPr lang="en-US" altLang="ko-KR" sz="3200" b="0" i="0" dirty="0" err="1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e̞do̞ɡa̠wa</a:t>
            </a:r>
            <a:r>
              <a:rPr lang="en-US" altLang="ko-KR" sz="3200" b="0" i="0" dirty="0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̠ </a:t>
            </a:r>
            <a:r>
              <a:rPr lang="en-US" altLang="ko-KR" sz="3200" b="0" i="0" dirty="0" err="1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kʰo̞na̠n</a:t>
            </a:r>
            <a:r>
              <a:rPr lang="en-US" altLang="ko-KR" sz="3200" b="0" i="0" dirty="0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 </a:t>
            </a:r>
            <a:r>
              <a:rPr lang="en-US" altLang="ko-KR" sz="3200" b="0" i="0" dirty="0" err="1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tʰa̠md͡ʑʌ̹ŋid͡ʑjo</a:t>
            </a:r>
            <a:r>
              <a:rPr lang="en-US" altLang="ko-KR" sz="3200" b="0" i="0" dirty="0">
                <a:solidFill>
                  <a:srgbClr val="1D1C1D"/>
                </a:solidFill>
                <a:effectLst/>
                <a:latin typeface="Bahnschrift Light" panose="020B0502040204020203" pitchFamily="34" charset="0"/>
                <a:ea typeface="G마켓 산스 Light" panose="02000000000000000000" pitchFamily="50" charset="-127"/>
              </a:rPr>
              <a:t>”</a:t>
            </a:r>
            <a:endParaRPr lang="ko-KR" altLang="en-US" sz="3200" dirty="0">
              <a:latin typeface="Bahnschrift Light" panose="020B0502040204020203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75B3436-5B0B-528E-CF20-69D2C69C6B02}"/>
              </a:ext>
            </a:extLst>
          </p:cNvPr>
          <p:cNvSpPr/>
          <p:nvPr/>
        </p:nvSpPr>
        <p:spPr>
          <a:xfrm rot="5400000">
            <a:off x="4771053" y="3772674"/>
            <a:ext cx="2649894" cy="379440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9590AE1-D0A8-EF81-3013-61F454C4FCB6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5A512-22B0-DCBC-AB37-354FCACC618D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179A7-91AA-F5E1-86C5-1F24AA68BCBB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1C7D2-DE02-1C6D-E50C-314E7B6852B0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3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1CAC2E-8955-A6B6-7389-17226A8136F7}"/>
              </a:ext>
            </a:extLst>
          </p:cNvPr>
          <p:cNvSpPr/>
          <p:nvPr/>
        </p:nvSpPr>
        <p:spPr>
          <a:xfrm>
            <a:off x="2245875" y="1674335"/>
            <a:ext cx="7700249" cy="42224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48F9AC-1664-00FA-EE0E-DF3F33EC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262E71-29A4-FD05-82C7-83C1D78F31A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2B6F1D-CBA4-5FD6-1BF3-2EB51F69CD71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A4D66A2-FC82-2E2B-0C0D-2629E3C0C310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3CAC5F-27F6-FDB3-E972-9408AC31200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177E54-667E-7B23-240E-E54816C11AAB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4BA4C8-BBA6-CD0A-3115-CE532807E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781245"/>
              </p:ext>
            </p:extLst>
          </p:nvPr>
        </p:nvGraphicFramePr>
        <p:xfrm>
          <a:off x="2245876" y="1674335"/>
          <a:ext cx="7700249" cy="4222439"/>
        </p:xfrm>
        <a:graphic>
          <a:graphicData uri="http://schemas.openxmlformats.org/drawingml/2006/table">
            <a:tbl>
              <a:tblPr/>
              <a:tblGrid>
                <a:gridCol w="3070841">
                  <a:extLst>
                    <a:ext uri="{9D8B030D-6E8A-4147-A177-3AD203B41FA5}">
                      <a16:colId xmlns:a16="http://schemas.microsoft.com/office/drawing/2014/main" val="3338815688"/>
                    </a:ext>
                  </a:extLst>
                </a:gridCol>
                <a:gridCol w="1543136">
                  <a:extLst>
                    <a:ext uri="{9D8B030D-6E8A-4147-A177-3AD203B41FA5}">
                      <a16:colId xmlns:a16="http://schemas.microsoft.com/office/drawing/2014/main" val="2617074409"/>
                    </a:ext>
                  </a:extLst>
                </a:gridCol>
                <a:gridCol w="1543136">
                  <a:extLst>
                    <a:ext uri="{9D8B030D-6E8A-4147-A177-3AD203B41FA5}">
                      <a16:colId xmlns:a16="http://schemas.microsoft.com/office/drawing/2014/main" val="1660660098"/>
                    </a:ext>
                  </a:extLst>
                </a:gridCol>
                <a:gridCol w="1543136">
                  <a:extLst>
                    <a:ext uri="{9D8B030D-6E8A-4147-A177-3AD203B41FA5}">
                      <a16:colId xmlns:a16="http://schemas.microsoft.com/office/drawing/2014/main" val="292196189"/>
                    </a:ext>
                  </a:extLst>
                </a:gridCol>
              </a:tblGrid>
              <a:tr h="512189">
                <a:tc>
                  <a:txBody>
                    <a:bodyPr/>
                    <a:lstStyle/>
                    <a:p>
                      <a:pPr rtl="0" fontAlgn="b"/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total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코난</a:t>
                      </a:r>
                      <a:endParaRPr lang="en-US" sz="1400" b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모리 </a:t>
                      </a:r>
                      <a:r>
                        <a:rPr lang="ko-KR" altLang="en-US" sz="1400" b="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코고로</a:t>
                      </a:r>
                      <a:endParaRPr lang="en-US" sz="1400" b="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effectLst/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25139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총 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문장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4,011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3,089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922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785240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총 단어 수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25,205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18,868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6,337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51328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총 글자 수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94,404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70,837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23,567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77294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당 평균 단어 수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6.28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6.11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6.87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03339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중복 제거 후 총 단어 수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11,351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8,790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3,955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013304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총 음성 길이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227.6 </a:t>
                      </a:r>
                      <a:r>
                        <a:rPr lang="ko-KR" alt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분</a:t>
                      </a:r>
                      <a:endParaRPr lang="en-US" sz="1400" b="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169.2 </a:t>
                      </a:r>
                      <a:r>
                        <a:rPr lang="ko-KR" alt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분</a:t>
                      </a:r>
                      <a:endParaRPr lang="en-US" sz="1400" b="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58.4 </a:t>
                      </a:r>
                      <a:r>
                        <a:rPr lang="ko-KR" altLang="en-US" sz="1400" b="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분</a:t>
                      </a:r>
                      <a:endParaRPr lang="en-US" sz="1400" b="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776055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평균 음성 길이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3.405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3.287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3.801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543986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최소 음성 길이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0.23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0.23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0.42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901003"/>
                  </a:ext>
                </a:extLst>
              </a:tr>
              <a:tr h="4122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최대 음성 길이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14.29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14.29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12.06 </a:t>
                      </a:r>
                      <a:r>
                        <a:rPr lang="ko-KR" altLang="en-US" sz="1400" b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초</a:t>
                      </a:r>
                      <a:endParaRPr lang="en-US" sz="1400" b="0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210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09CC91-B27B-B43E-BBA3-5E8C57F53A24}"/>
              </a:ext>
            </a:extLst>
          </p:cNvPr>
          <p:cNvSpPr txBox="1"/>
          <p:nvPr/>
        </p:nvSpPr>
        <p:spPr>
          <a:xfrm>
            <a:off x="3648364" y="1179871"/>
            <a:ext cx="48952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데이터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3C1231F-1A10-7156-E553-83CD58B6A2D8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FA312-18CF-C68B-9CEF-EC978FF9BE22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AD9E2-30FD-9C21-107F-1DC9B48E5D72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7DBEB-76B2-9AD3-D7FA-2225BE827A6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0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48F9AC-1664-00FA-EE0E-DF3F33EC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262E71-29A4-FD05-82C7-83C1D78F31A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2B6F1D-CBA4-5FD6-1BF3-2EB51F69CD71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A4D66A2-FC82-2E2B-0C0D-2629E3C0C310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3CAC5F-27F6-FDB3-E972-9408AC312006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177E54-667E-7B23-240E-E54816C11AAB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973F03B-5A7D-39FB-BCAD-A118EB351360}"/>
              </a:ext>
            </a:extLst>
          </p:cNvPr>
          <p:cNvSpPr/>
          <p:nvPr/>
        </p:nvSpPr>
        <p:spPr>
          <a:xfrm rot="5400000">
            <a:off x="4751636" y="3463868"/>
            <a:ext cx="2649894" cy="379440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D4A216-7FFA-1753-D622-765691F29309}"/>
              </a:ext>
            </a:extLst>
          </p:cNvPr>
          <p:cNvGrpSpPr/>
          <p:nvPr/>
        </p:nvGrpSpPr>
        <p:grpSpPr>
          <a:xfrm>
            <a:off x="6530349" y="2663365"/>
            <a:ext cx="3977229" cy="1980445"/>
            <a:chOff x="6530349" y="2254112"/>
            <a:chExt cx="3977229" cy="19804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F209E7-9826-0F8C-3908-0E4274F611FB}"/>
                </a:ext>
              </a:extLst>
            </p:cNvPr>
            <p:cNvSpPr txBox="1"/>
            <p:nvPr/>
          </p:nvSpPr>
          <p:spPr>
            <a:xfrm>
              <a:off x="7820256" y="2254112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con</a:t>
              </a:r>
              <a:endPara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F66D1-AA67-5E63-CA6B-207EE7518260}"/>
                </a:ext>
              </a:extLst>
            </p:cNvPr>
            <p:cNvSpPr txBox="1"/>
            <p:nvPr/>
          </p:nvSpPr>
          <p:spPr>
            <a:xfrm>
              <a:off x="9189208" y="2254112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you</a:t>
              </a:r>
              <a:endPara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F3960E-3922-4F0C-1BA2-A2C9702846A7}"/>
                </a:ext>
              </a:extLst>
            </p:cNvPr>
            <p:cNvSpPr txBox="1"/>
            <p:nvPr/>
          </p:nvSpPr>
          <p:spPr>
            <a:xfrm>
              <a:off x="6530349" y="2996332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train</a:t>
              </a:r>
              <a:endPara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914544-51F8-A57A-1FC8-28F7D6432F90}"/>
                </a:ext>
              </a:extLst>
            </p:cNvPr>
            <p:cNvSpPr txBox="1"/>
            <p:nvPr/>
          </p:nvSpPr>
          <p:spPr>
            <a:xfrm>
              <a:off x="6530349" y="3821755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val</a:t>
              </a:r>
              <a:endPara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EA276F-63BC-D2BC-4FFE-F3945554DD94}"/>
                </a:ext>
              </a:extLst>
            </p:cNvPr>
            <p:cNvSpPr txBox="1"/>
            <p:nvPr/>
          </p:nvSpPr>
          <p:spPr>
            <a:xfrm>
              <a:off x="7820256" y="2996332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3,039</a:t>
              </a:r>
              <a:endPara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C50F52-CCC5-F46D-0A0C-46383E75ADEB}"/>
                </a:ext>
              </a:extLst>
            </p:cNvPr>
            <p:cNvSpPr txBox="1"/>
            <p:nvPr/>
          </p:nvSpPr>
          <p:spPr>
            <a:xfrm>
              <a:off x="7820256" y="3821755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50</a:t>
              </a:r>
              <a:endPara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DDE95A-2C3D-26E5-AD6F-DC1F435F1AA1}"/>
                </a:ext>
              </a:extLst>
            </p:cNvPr>
            <p:cNvSpPr txBox="1"/>
            <p:nvPr/>
          </p:nvSpPr>
          <p:spPr>
            <a:xfrm>
              <a:off x="9189208" y="2996332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872</a:t>
              </a:r>
              <a:endPara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95F13A-E6B1-2837-7C5A-FE63FF1B30DC}"/>
                </a:ext>
              </a:extLst>
            </p:cNvPr>
            <p:cNvSpPr txBox="1"/>
            <p:nvPr/>
          </p:nvSpPr>
          <p:spPr>
            <a:xfrm>
              <a:off x="9189208" y="3821755"/>
              <a:ext cx="131837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50</a:t>
              </a:r>
              <a:endPara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B661272-E6B5-920A-0C69-0A3AD8E59698}"/>
                </a:ext>
              </a:extLst>
            </p:cNvPr>
            <p:cNvCxnSpPr>
              <a:cxnSpLocks/>
            </p:cNvCxnSpPr>
            <p:nvPr/>
          </p:nvCxnSpPr>
          <p:spPr>
            <a:xfrm>
              <a:off x="7820256" y="2254112"/>
              <a:ext cx="0" cy="1980445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4E81E92-2C5A-585C-E704-DA110A6755A8}"/>
                </a:ext>
              </a:extLst>
            </p:cNvPr>
            <p:cNvCxnSpPr>
              <a:cxnSpLocks/>
            </p:cNvCxnSpPr>
            <p:nvPr/>
          </p:nvCxnSpPr>
          <p:spPr>
            <a:xfrm>
              <a:off x="9138626" y="2257237"/>
              <a:ext cx="0" cy="19773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3A5A976-9AB6-DD01-D2A3-94176029D64F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26" y="2703655"/>
              <a:ext cx="378765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454EA2F-CE8E-F1EC-9CBB-3C27CC51E169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26" y="3602013"/>
              <a:ext cx="378765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742027-9076-4F70-FB01-5E9DB900BE0D}"/>
              </a:ext>
            </a:extLst>
          </p:cNvPr>
          <p:cNvSpPr txBox="1"/>
          <p:nvPr/>
        </p:nvSpPr>
        <p:spPr>
          <a:xfrm>
            <a:off x="3648364" y="1179871"/>
            <a:ext cx="48952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Train,</a:t>
            </a:r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</a:t>
            </a:r>
            <a:r>
              <a:rPr lang="en-US" altLang="ko-KR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alidation </a:t>
            </a:r>
            <a:r>
              <a:rPr lang="en-US" altLang="ko-KR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data</a:t>
            </a:r>
            <a:r>
              <a:rPr lang="ko-KR" altLang="en-US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setting</a:t>
            </a:r>
            <a:endParaRPr lang="ko-KR" altLang="en-US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8083D3-F8A1-53D0-0B90-4140326712D2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A571F-2D31-1A26-7E6F-3D963A16657B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14CC0-D3E2-EE19-BB04-86159FFE1701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D5044-BCF0-E065-EA3B-2DC5E0875B7D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D08223DB-D772-9A0C-B112-0F3B89AE35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208" y="2485201"/>
            <a:ext cx="4251032" cy="23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9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85415-6A56-8CDB-D69A-3C9676C72D5A}"/>
              </a:ext>
            </a:extLst>
          </p:cNvPr>
          <p:cNvSpPr/>
          <p:nvPr/>
        </p:nvSpPr>
        <p:spPr>
          <a:xfrm>
            <a:off x="3979876" y="0"/>
            <a:ext cx="82121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986"/>
            <a:ext cx="331501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3EC3-9101-C8FF-C267-14401A458889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개요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D52A-0376-6D8D-6B6F-2663D527D3D8}"/>
              </a:ext>
            </a:extLst>
          </p:cNvPr>
          <p:cNvSpPr txBox="1"/>
          <p:nvPr/>
        </p:nvSpPr>
        <p:spPr>
          <a:xfrm>
            <a:off x="5226060" y="307988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84F3-F477-39F8-A8DE-73E4BE3BABFD}"/>
              </a:ext>
            </a:extLst>
          </p:cNvPr>
          <p:cNvSpPr txBox="1"/>
          <p:nvPr/>
        </p:nvSpPr>
        <p:spPr>
          <a:xfrm>
            <a:off x="5226060" y="3745215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3E460-84CC-8B27-03BD-4401F22AA852}"/>
              </a:ext>
            </a:extLst>
          </p:cNvPr>
          <p:cNvSpPr txBox="1"/>
          <p:nvPr/>
        </p:nvSpPr>
        <p:spPr>
          <a:xfrm>
            <a:off x="5226060" y="441055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결과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01C82-3E57-8392-D8C7-94DD52D4EEF9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8C261-187E-242E-02D1-7DC11631F628}"/>
              </a:ext>
            </a:extLst>
          </p:cNvPr>
          <p:cNvSpPr txBox="1"/>
          <p:nvPr/>
        </p:nvSpPr>
        <p:spPr>
          <a:xfrm>
            <a:off x="4710355" y="4335069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B828-3E93-D4F9-B224-93C15B42E1B8}"/>
              </a:ext>
            </a:extLst>
          </p:cNvPr>
          <p:cNvSpPr txBox="1"/>
          <p:nvPr/>
        </p:nvSpPr>
        <p:spPr>
          <a:xfrm>
            <a:off x="4710355" y="3667278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F66A7-BF2F-CDC9-BED9-D425CA712907}"/>
              </a:ext>
            </a:extLst>
          </p:cNvPr>
          <p:cNvSpPr txBox="1"/>
          <p:nvPr/>
        </p:nvSpPr>
        <p:spPr>
          <a:xfrm>
            <a:off x="4710355" y="2999487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6632C-5790-5240-1B5E-9D2624F78508}"/>
              </a:ext>
            </a:extLst>
          </p:cNvPr>
          <p:cNvSpPr txBox="1"/>
          <p:nvPr/>
        </p:nvSpPr>
        <p:spPr>
          <a:xfrm>
            <a:off x="7548011" y="239850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주제 선정 배경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0D75A-2EB8-3A91-5D59-06D9FF998C81}"/>
              </a:ext>
            </a:extLst>
          </p:cNvPr>
          <p:cNvSpPr txBox="1"/>
          <p:nvPr/>
        </p:nvSpPr>
        <p:spPr>
          <a:xfrm>
            <a:off x="7548011" y="306386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컨셉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2D1EF-394C-070E-2AF1-DBAA95AB58A2}"/>
              </a:ext>
            </a:extLst>
          </p:cNvPr>
          <p:cNvSpPr txBox="1"/>
          <p:nvPr/>
        </p:nvSpPr>
        <p:spPr>
          <a:xfrm>
            <a:off x="7548011" y="372922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개발 환경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836CD-975E-D3B2-8FDA-916ABF641F60}"/>
              </a:ext>
            </a:extLst>
          </p:cNvPr>
          <p:cNvSpPr txBox="1"/>
          <p:nvPr/>
        </p:nvSpPr>
        <p:spPr>
          <a:xfrm>
            <a:off x="7548011" y="439458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구조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35703-33A6-E261-93C5-2F3FA619D77D}"/>
              </a:ext>
            </a:extLst>
          </p:cNvPr>
          <p:cNvSpPr txBox="1"/>
          <p:nvPr/>
        </p:nvSpPr>
        <p:spPr>
          <a:xfrm>
            <a:off x="7548011" y="5059944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기대효과</a:t>
            </a:r>
            <a:endParaRPr lang="ko-KR" altLang="en-US" sz="2000" dirty="0">
              <a:solidFill>
                <a:schemeClr val="bg1"/>
              </a:solidFill>
              <a:effectLst>
                <a:glow rad="114300">
                  <a:schemeClr val="accent3">
                    <a:satMod val="175000"/>
                    <a:alpha val="40000"/>
                  </a:schemeClr>
                </a:glow>
              </a:effectLst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3B9E0-288B-2F4B-7E9E-D032346808BC}"/>
              </a:ext>
            </a:extLst>
          </p:cNvPr>
          <p:cNvSpPr txBox="1"/>
          <p:nvPr/>
        </p:nvSpPr>
        <p:spPr>
          <a:xfrm>
            <a:off x="6966762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pic>
        <p:nvPicPr>
          <p:cNvPr id="19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06079B30-81D1-1B81-1BDF-832E3CD25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F1FA54-A78A-7388-6C5A-7271A2B59FC2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038CAD7B-C768-BFFE-04AF-730A558B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41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E1F883-F2C9-DB35-1675-60498D56D7C7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3D6FD2-A2CA-3400-F50D-8F4FB8442DC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3885F4-496C-D079-DC47-47E6555C4FA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DC2522-71EE-D8A9-3E51-1397B9786EBB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4F2B98-1B47-8096-F6B1-4244627B8CA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6BA94CE-D973-F337-2B8F-AE6ABD9A0C8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60CDC-6EF7-87D9-C9A5-22329B54E530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583D5-ACD0-1B2F-DFFC-6A16134D3F4D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4B2F4-96ED-C2BF-E824-E4F56142222B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A20C2D-08E1-5166-A042-3472D699FA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660" y="1932654"/>
            <a:ext cx="6131846" cy="40676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BC30C7-305B-D04D-AB01-358F7C503789}"/>
              </a:ext>
            </a:extLst>
          </p:cNvPr>
          <p:cNvSpPr txBox="1"/>
          <p:nvPr/>
        </p:nvSpPr>
        <p:spPr>
          <a:xfrm>
            <a:off x="2427053" y="1369041"/>
            <a:ext cx="729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애니메이션 시청 혹은 리뷰를 보면서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데이터 직접 제작</a:t>
            </a:r>
          </a:p>
        </p:txBody>
      </p:sp>
    </p:spTree>
    <p:extLst>
      <p:ext uri="{BB962C8B-B14F-4D97-AF65-F5344CB8AC3E}">
        <p14:creationId xmlns:p14="http://schemas.microsoft.com/office/powerpoint/2010/main" val="127713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E1F883-F2C9-DB35-1675-60498D56D7C7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3D6FD2-A2CA-3400-F50D-8F4FB8442DC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3885F4-496C-D079-DC47-47E6555C4FA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DC2522-71EE-D8A9-3E51-1397B9786EBB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4F2B98-1B47-8096-F6B1-4244627B8CA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6BA94CE-D973-F337-2B8F-AE6ABD9A0C8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60CDC-6EF7-87D9-C9A5-22329B54E530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583D5-ACD0-1B2F-DFFC-6A16134D3F4D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4B2F4-96ED-C2BF-E824-E4F56142222B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C30C7-305B-D04D-AB01-358F7C503789}"/>
              </a:ext>
            </a:extLst>
          </p:cNvPr>
          <p:cNvSpPr txBox="1"/>
          <p:nvPr/>
        </p:nvSpPr>
        <p:spPr>
          <a:xfrm>
            <a:off x="2427053" y="1369041"/>
            <a:ext cx="729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애니메이션 시청 혹은 리뷰를 보면서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데이터 직접 제작</a:t>
            </a:r>
          </a:p>
        </p:txBody>
      </p:sp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04E46A34-4B23-A7EC-DAF0-37B5E7ED0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00518"/>
              </p:ext>
            </p:extLst>
          </p:nvPr>
        </p:nvGraphicFramePr>
        <p:xfrm>
          <a:off x="1000990" y="2210143"/>
          <a:ext cx="10190020" cy="312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5010">
                  <a:extLst>
                    <a:ext uri="{9D8B030D-6E8A-4147-A177-3AD203B41FA5}">
                      <a16:colId xmlns:a16="http://schemas.microsoft.com/office/drawing/2014/main" val="228117020"/>
                    </a:ext>
                  </a:extLst>
                </a:gridCol>
                <a:gridCol w="5095010">
                  <a:extLst>
                    <a:ext uri="{9D8B030D-6E8A-4147-A177-3AD203B41FA5}">
                      <a16:colId xmlns:a16="http://schemas.microsoft.com/office/drawing/2014/main" val="3427124470"/>
                    </a:ext>
                  </a:extLst>
                </a:gridCol>
              </a:tblGrid>
              <a:tr h="624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Question</a:t>
                      </a:r>
                      <a:endParaRPr lang="ko-KR" altLang="en-US" sz="23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Answer</a:t>
                      </a:r>
                      <a:endParaRPr lang="ko-KR" altLang="en-US" sz="23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86890"/>
                  </a:ext>
                </a:extLst>
              </a:tr>
              <a:tr h="624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 </a:t>
                      </a:r>
                      <a:r>
                        <a:rPr lang="ko-KR" altLang="en-US" sz="23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누구야</a:t>
                      </a:r>
                      <a:r>
                        <a:rPr lang="en-US" altLang="ko-KR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sz="2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내 몸을 작아지게 만든 장본인이지</a:t>
                      </a:r>
                      <a:r>
                        <a:rPr lang="en-US" altLang="ko-KR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그 자식을 무조건 찾아내고 </a:t>
                      </a:r>
                      <a:r>
                        <a:rPr lang="ko-KR" altLang="en-US" sz="23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말거야</a:t>
                      </a:r>
                      <a:endParaRPr lang="ko-KR" altLang="en-US" sz="2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45394"/>
                  </a:ext>
                </a:extLst>
              </a:tr>
              <a:tr h="624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진에 대해 알려줘</a:t>
                      </a: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654414"/>
                  </a:ext>
                </a:extLst>
              </a:tr>
              <a:tr h="624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진은 어떤 사람이야</a:t>
                      </a:r>
                      <a:r>
                        <a:rPr lang="en-US" altLang="ko-KR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sz="2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97167"/>
                  </a:ext>
                </a:extLst>
              </a:tr>
              <a:tr h="624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진이라는 사람이 </a:t>
                      </a:r>
                      <a:r>
                        <a:rPr lang="ko-KR" altLang="en-US" sz="23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누군지</a:t>
                      </a:r>
                      <a:r>
                        <a:rPr lang="ko-KR" altLang="en-US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알아</a:t>
                      </a:r>
                      <a:r>
                        <a:rPr lang="en-US" altLang="ko-KR" sz="2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sz="2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114638" marR="114638" marT="57319" marB="5731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16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03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E1F883-F2C9-DB35-1675-60498D56D7C7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3D6FD2-A2CA-3400-F50D-8F4FB8442DC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3885F4-496C-D079-DC47-47E6555C4FA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DC2522-71EE-D8A9-3E51-1397B9786EBB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4F2B98-1B47-8096-F6B1-4244627B8CA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3CBC4-901A-0E58-763C-3A2453E20B40}"/>
              </a:ext>
            </a:extLst>
          </p:cNvPr>
          <p:cNvSpPr txBox="1"/>
          <p:nvPr/>
        </p:nvSpPr>
        <p:spPr>
          <a:xfrm>
            <a:off x="3048000" y="14546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답변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당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비슷한 유형의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질문 최대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1,926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답변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+ 7,657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질문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28A5BAB7-124C-7519-F532-F4670D30F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564456"/>
              </p:ext>
            </p:extLst>
          </p:nvPr>
        </p:nvGraphicFramePr>
        <p:xfrm>
          <a:off x="2032000" y="2525919"/>
          <a:ext cx="8128000" cy="248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1170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7124470"/>
                    </a:ext>
                  </a:extLst>
                </a:gridCol>
              </a:tblGrid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Question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Answer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86890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누구야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내 몸을 작아지게 만든 장본인이지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그 자식을 무조건 찾아내고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말거야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45394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진에 대해 알려줘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654414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진은 어떤 사람이야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97167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진이라는 사람이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누군지</a:t>
                      </a:r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알아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1645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B6BA94CE-D973-F337-2B8F-AE6ABD9A0C8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60CDC-6EF7-87D9-C9A5-22329B54E530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583D5-ACD0-1B2F-DFFC-6A16134D3F4D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4B2F4-96ED-C2BF-E824-E4F56142222B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5A2E1-6947-A6E4-0291-F1AB47C00F9B}"/>
              </a:ext>
            </a:extLst>
          </p:cNvPr>
          <p:cNvSpPr txBox="1"/>
          <p:nvPr/>
        </p:nvSpPr>
        <p:spPr>
          <a:xfrm>
            <a:off x="3648364" y="1179871"/>
            <a:ext cx="48952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데이터</a:t>
            </a:r>
          </a:p>
        </p:txBody>
      </p:sp>
    </p:spTree>
    <p:extLst>
      <p:ext uri="{BB962C8B-B14F-4D97-AF65-F5344CB8AC3E}">
        <p14:creationId xmlns:p14="http://schemas.microsoft.com/office/powerpoint/2010/main" val="4151965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E1F883-F2C9-DB35-1675-60498D56D7C7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3D6FD2-A2CA-3400-F50D-8F4FB8442DC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3885F4-496C-D079-DC47-47E6555C4FA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DC2522-71EE-D8A9-3E51-1397B9786EBB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4F2B98-1B47-8096-F6B1-4244627B8CA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3CBC4-901A-0E58-763C-3A2453E20B40}"/>
              </a:ext>
            </a:extLst>
          </p:cNvPr>
          <p:cNvSpPr txBox="1"/>
          <p:nvPr/>
        </p:nvSpPr>
        <p:spPr>
          <a:xfrm>
            <a:off x="3048000" y="14546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답변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당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비슷한 유형의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질문 최대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1,926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답변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+ 7,657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질문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28A5BAB7-124C-7519-F532-F4670D30F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39823"/>
              </p:ext>
            </p:extLst>
          </p:nvPr>
        </p:nvGraphicFramePr>
        <p:xfrm>
          <a:off x="2032000" y="2525919"/>
          <a:ext cx="8128000" cy="248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1170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7124470"/>
                    </a:ext>
                  </a:extLst>
                </a:gridCol>
              </a:tblGrid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Question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Answer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86890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누구야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내 몸을 작아지게 만든 장본인이지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그 자식을 무조건 찾아내고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말거야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45394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진에 대해 알려줘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654414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진은 어떤 사람이야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97167"/>
                  </a:ext>
                </a:extLst>
              </a:tr>
              <a:tr h="4978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진이라는 사람이 </a:t>
                      </a:r>
                      <a:r>
                        <a:rPr lang="ko-KR" altLang="en-US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누군지</a:t>
                      </a:r>
                      <a:r>
                        <a:rPr lang="ko-KR" altLang="en-US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알아</a:t>
                      </a:r>
                      <a:r>
                        <a:rPr lang="en-US" altLang="ko-KR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1645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B6BA94CE-D973-F337-2B8F-AE6ABD9A0C8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60CDC-6EF7-87D9-C9A5-22329B54E530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B4D89-35EE-ABD7-6463-85FD6E797426}"/>
              </a:ext>
            </a:extLst>
          </p:cNvPr>
          <p:cNvSpPr txBox="1"/>
          <p:nvPr/>
        </p:nvSpPr>
        <p:spPr>
          <a:xfrm>
            <a:off x="2992583" y="52210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Validation = 8 : 2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B7C7E-925F-E38C-7D20-C2F2C2633AAC}"/>
              </a:ext>
            </a:extLst>
          </p:cNvPr>
          <p:cNvSpPr txBox="1"/>
          <p:nvPr/>
        </p:nvSpPr>
        <p:spPr>
          <a:xfrm>
            <a:off x="1993166" y="5604307"/>
            <a:ext cx="8094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Train data set =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질문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답변 정답여부로 구성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정답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오답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= 1 : 15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Validation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data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set =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질문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답변 정답여부로 구성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정답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오답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= 1 : 63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A064F-08F3-25D7-48CA-E4DB5A39419E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DA5F7-824D-2430-9423-408EA7CCA307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FB1045-5ACB-3DEF-FC8C-4737CF21E229}"/>
              </a:ext>
            </a:extLst>
          </p:cNvPr>
          <p:cNvSpPr txBox="1"/>
          <p:nvPr/>
        </p:nvSpPr>
        <p:spPr>
          <a:xfrm>
            <a:off x="3648364" y="1179871"/>
            <a:ext cx="489527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데이터</a:t>
            </a:r>
          </a:p>
        </p:txBody>
      </p:sp>
    </p:spTree>
    <p:extLst>
      <p:ext uri="{BB962C8B-B14F-4D97-AF65-F5344CB8AC3E}">
        <p14:creationId xmlns:p14="http://schemas.microsoft.com/office/powerpoint/2010/main" val="177401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ACBFD-F827-188C-3AF0-3CD3572B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47BC9D-3AED-6180-11A8-C68403A085C6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B9C6F-8062-F94A-8D75-642DF800D56D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F8AD7-62DF-305D-6101-22E84539E73F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4EE71-6325-4BB0-0296-8DB346AECA44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5A735E-2EBE-9973-D7DC-BA1D6AE56AAA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3FA0D0-CD45-8BAA-DE74-30D8396488CC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623993-542D-1189-5147-A7F3D514E12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ED10D9-B1BD-3D83-2765-A9EF9D39A48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519A00-C4A1-5BE2-B2BA-5C803DBC55BC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DCFBCD-24AE-7C7A-87AE-CD06BB8715E2}"/>
              </a:ext>
            </a:extLst>
          </p:cNvPr>
          <p:cNvGrpSpPr/>
          <p:nvPr/>
        </p:nvGrpSpPr>
        <p:grpSpPr>
          <a:xfrm>
            <a:off x="3630731" y="3589420"/>
            <a:ext cx="4963704" cy="1754326"/>
            <a:chOff x="5360072" y="2398100"/>
            <a:chExt cx="5334988" cy="17543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10AF7F-A70F-99B2-3CF9-D70961E8D433}"/>
                </a:ext>
              </a:extLst>
            </p:cNvPr>
            <p:cNvSpPr txBox="1"/>
            <p:nvPr/>
          </p:nvSpPr>
          <p:spPr>
            <a:xfrm>
              <a:off x="5360072" y="2398100"/>
              <a:ext cx="533498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카카오 엔터프라이즈에서 발표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텍스트를 입력하면 바로 오디오를 생성해주는 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fully end to end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TTS model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SOTA speech synthesis 2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위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024165A-2522-5548-18AC-7962EDBF5624}"/>
                </a:ext>
              </a:extLst>
            </p:cNvPr>
            <p:cNvSpPr/>
            <p:nvPr/>
          </p:nvSpPr>
          <p:spPr>
            <a:xfrm>
              <a:off x="5360072" y="3275263"/>
              <a:ext cx="328863" cy="243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B8B67B3-3E0C-858E-3DA1-6E06B66F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1948451"/>
            <a:ext cx="6411220" cy="1009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7B4454-E56C-6B0E-70EA-9715125EDF10}"/>
              </a:ext>
            </a:extLst>
          </p:cNvPr>
          <p:cNvSpPr txBox="1"/>
          <p:nvPr/>
        </p:nvSpPr>
        <p:spPr>
          <a:xfrm>
            <a:off x="3048000" y="13114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VITS</a:t>
            </a:r>
          </a:p>
        </p:txBody>
      </p:sp>
    </p:spTree>
    <p:extLst>
      <p:ext uri="{BB962C8B-B14F-4D97-AF65-F5344CB8AC3E}">
        <p14:creationId xmlns:p14="http://schemas.microsoft.com/office/powerpoint/2010/main" val="1901485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ACBFD-F827-188C-3AF0-3CD3572B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A5A735E-2EBE-9973-D7DC-BA1D6AE56AAA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3FA0D0-CD45-8BAA-DE74-30D8396488CC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623993-542D-1189-5147-A7F3D514E12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ED10D9-B1BD-3D83-2765-A9EF9D39A48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519A00-C4A1-5BE2-B2BA-5C803DBC55BC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0AF7F-A70F-99B2-3CF9-D70961E8D433}"/>
              </a:ext>
            </a:extLst>
          </p:cNvPr>
          <p:cNvSpPr txBox="1"/>
          <p:nvPr/>
        </p:nvSpPr>
        <p:spPr>
          <a:xfrm>
            <a:off x="1845383" y="5574694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Glow TTS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Flow - based Generative Model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기반으로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HiFi - GAN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 결합한 모델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FEDD62-BC3C-4F49-5078-9A886B9B2170}"/>
              </a:ext>
            </a:extLst>
          </p:cNvPr>
          <p:cNvGrpSpPr/>
          <p:nvPr/>
        </p:nvGrpSpPr>
        <p:grpSpPr>
          <a:xfrm>
            <a:off x="2031092" y="1196457"/>
            <a:ext cx="8129816" cy="4193424"/>
            <a:chOff x="415288" y="2030925"/>
            <a:chExt cx="6232638" cy="32148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34D8A0-369D-A810-0D97-0B966D8A0913}"/>
                </a:ext>
              </a:extLst>
            </p:cNvPr>
            <p:cNvSpPr/>
            <p:nvPr/>
          </p:nvSpPr>
          <p:spPr>
            <a:xfrm>
              <a:off x="415288" y="2030925"/>
              <a:ext cx="6232638" cy="321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86FEBD-76D6-0626-14EC-17639CB4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88" y="2070291"/>
              <a:ext cx="6160639" cy="313611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8F9E394-F121-1D1A-450F-4D8E8AA1604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E4630-C6C9-8BD3-461B-8871D4E877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77B2A-8641-8A8B-3AA2-50309E9E6D91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6CC3F-C5AA-9223-4D4B-2304385964C7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524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1B7CCE-1811-488A-556A-3B978CFE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61F254-1E51-5AA5-8B39-AC5BB1EE64A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249C86-F7B2-B94E-0F69-95E74667872D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C4E5C-B2CE-C5D9-48EF-4102C5B06F8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B6429A1-3CC1-B030-8BAA-388299217D93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B5A296-84E8-8834-0135-38DD3D76E70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E7999-5EF7-6957-85E6-6BC8663944E1}"/>
              </a:ext>
            </a:extLst>
          </p:cNvPr>
          <p:cNvSpPr txBox="1"/>
          <p:nvPr/>
        </p:nvSpPr>
        <p:spPr>
          <a:xfrm>
            <a:off x="3789872" y="5172413"/>
            <a:ext cx="461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기존의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acoustic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모델과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vocoder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각각 학습시키는 것보다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시간이 단축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C9D902-FBFE-C9A9-C22F-F32ED8CACB2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18230-1F23-AC15-607B-D2D614511E7F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90618-308B-854F-8E7F-336B58B4CD47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AD0A6-AFE8-33FD-F0D0-463DCE2F3593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CBA215-A587-8B15-F796-64B80565E93E}"/>
              </a:ext>
            </a:extLst>
          </p:cNvPr>
          <p:cNvGrpSpPr/>
          <p:nvPr/>
        </p:nvGrpSpPr>
        <p:grpSpPr>
          <a:xfrm>
            <a:off x="1611541" y="1926034"/>
            <a:ext cx="8930084" cy="2659796"/>
            <a:chOff x="1100993" y="2172831"/>
            <a:chExt cx="9990014" cy="311439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F6BD605-1F7E-1ABD-201D-3EF768D72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93" y="2172831"/>
              <a:ext cx="9990014" cy="311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1D73CD9-972C-2B12-DA37-24CDA5AD6B80}"/>
                </a:ext>
              </a:extLst>
            </p:cNvPr>
            <p:cNvSpPr/>
            <p:nvPr/>
          </p:nvSpPr>
          <p:spPr>
            <a:xfrm>
              <a:off x="1100993" y="4092167"/>
              <a:ext cx="9990014" cy="1195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8BC9D8-8D31-4B62-D2D9-EB3C02E1E9E0}"/>
              </a:ext>
            </a:extLst>
          </p:cNvPr>
          <p:cNvSpPr txBox="1"/>
          <p:nvPr/>
        </p:nvSpPr>
        <p:spPr>
          <a:xfrm>
            <a:off x="3046563" y="136242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fully end to end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TTS model</a:t>
            </a:r>
          </a:p>
        </p:txBody>
      </p:sp>
    </p:spTree>
    <p:extLst>
      <p:ext uri="{BB962C8B-B14F-4D97-AF65-F5344CB8AC3E}">
        <p14:creationId xmlns:p14="http://schemas.microsoft.com/office/powerpoint/2010/main" val="3030342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1B7CCE-1811-488A-556A-3B978CFE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61F254-1E51-5AA5-8B39-AC5BB1EE64A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249C86-F7B2-B94E-0F69-95E74667872D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C4E5C-B2CE-C5D9-48EF-4102C5B06F88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B6429A1-3CC1-B030-8BAA-388299217D93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B5A296-84E8-8834-0135-38DD3D76E70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C9D902-FBFE-C9A9-C22F-F32ED8CACB2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18230-1F23-AC15-607B-D2D614511E7F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90618-308B-854F-8E7F-336B58B4CD47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AD0A6-AFE8-33FD-F0D0-463DCE2F3593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823BC-8CDF-6E8D-B28F-627D2E18C21D}"/>
              </a:ext>
            </a:extLst>
          </p:cNvPr>
          <p:cNvGrpSpPr/>
          <p:nvPr/>
        </p:nvGrpSpPr>
        <p:grpSpPr>
          <a:xfrm>
            <a:off x="2863275" y="1311784"/>
            <a:ext cx="6474440" cy="4832323"/>
            <a:chOff x="2863275" y="1553325"/>
            <a:chExt cx="6474440" cy="483232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57088A-5ED7-1D13-7007-AAA297F80E26}"/>
                </a:ext>
              </a:extLst>
            </p:cNvPr>
            <p:cNvSpPr/>
            <p:nvPr/>
          </p:nvSpPr>
          <p:spPr>
            <a:xfrm>
              <a:off x="2887451" y="4142492"/>
              <a:ext cx="6450264" cy="1792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5FD7A2-5251-8148-BE76-2DC767393849}"/>
                </a:ext>
              </a:extLst>
            </p:cNvPr>
            <p:cNvSpPr/>
            <p:nvPr/>
          </p:nvSpPr>
          <p:spPr>
            <a:xfrm>
              <a:off x="2863275" y="1553325"/>
              <a:ext cx="6450264" cy="1989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5708AA-EF5C-A50E-60F8-1C5F884B9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74109" y="1599704"/>
              <a:ext cx="6243782" cy="189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0B995B-85BD-F4D8-67F2-9F55127538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74109" y="4188818"/>
              <a:ext cx="6243782" cy="1728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B5767E-BD64-3218-2B73-A8D6B17AA465}"/>
                </a:ext>
              </a:extLst>
            </p:cNvPr>
            <p:cNvSpPr txBox="1"/>
            <p:nvPr/>
          </p:nvSpPr>
          <p:spPr>
            <a:xfrm>
              <a:off x="3048000" y="3542487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MOS(Mean Opinion Score) :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4.43, 4.38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로 두 데이터셋에서 모두 준수한 성능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601EE6-CF88-8AFD-5D7B-BA65AE795689}"/>
                </a:ext>
              </a:extLst>
            </p:cNvPr>
            <p:cNvSpPr txBox="1"/>
            <p:nvPr/>
          </p:nvSpPr>
          <p:spPr>
            <a:xfrm>
              <a:off x="3048000" y="601631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속도 면에서도 준수한 성능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95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09FE5F-0C1F-B19E-2C14-E1F5E2DD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FB8AD-B8A7-3520-B776-56D0FE08C8DB}"/>
              </a:ext>
            </a:extLst>
          </p:cNvPr>
          <p:cNvSpPr txBox="1"/>
          <p:nvPr/>
        </p:nvSpPr>
        <p:spPr>
          <a:xfrm>
            <a:off x="2873701" y="2401351"/>
            <a:ext cx="64445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MOS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(Mean Opinion Score)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원래는 사람이 직접 듣고 측정하는 방식이었으나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human MOS ratings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학습된 모델로 측정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5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점 만점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MCD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(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mel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-cepstral distortion)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음성과 합성 음성의 멜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켑스트럴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차이를 측정하는 지표로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단위는 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dB.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mel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cepstral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두 시퀀스의 차이를 측정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숫자가 낮을 수록 좋음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4D67C6-BCCB-8ECE-549B-309B3A2332AF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2DBCF5-E0D5-6013-93FE-1DEF1D14C77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E7C380-8BB6-A741-ECAE-49830653E22C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91EF95-9C9C-B826-5A56-49B23C64B300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026FDB-81CE-4C8D-18C3-F82630E7207D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53E269-61EC-E8FA-4418-84B902492A3D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70A4E-EF31-DE03-41C7-24CA5C1910CB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2BEA7-CEAA-F3E3-658D-5E6B5CFBC0AE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3A068-13FA-40D8-30E6-039B49BCC8AD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TS)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7DA72-D026-773B-0574-5921981EB89B}"/>
              </a:ext>
            </a:extLst>
          </p:cNvPr>
          <p:cNvSpPr txBox="1"/>
          <p:nvPr/>
        </p:nvSpPr>
        <p:spPr>
          <a:xfrm>
            <a:off x="3472908" y="1379795"/>
            <a:ext cx="524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평가 지표 소개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E026B-FA8B-76B4-EE98-ED967188EFA3}"/>
              </a:ext>
            </a:extLst>
          </p:cNvPr>
          <p:cNvSpPr/>
          <p:nvPr/>
        </p:nvSpPr>
        <p:spPr>
          <a:xfrm>
            <a:off x="2584738" y="3297570"/>
            <a:ext cx="568649" cy="14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46851-C1EB-6F2C-9C0B-E7E8EE24A9A6}"/>
              </a:ext>
            </a:extLst>
          </p:cNvPr>
          <p:cNvSpPr/>
          <p:nvPr/>
        </p:nvSpPr>
        <p:spPr>
          <a:xfrm>
            <a:off x="2584738" y="4574279"/>
            <a:ext cx="568649" cy="90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B280A-5A76-5613-25F3-83DDC448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A55C7AD-0BB1-FA30-28B8-262F84D97EED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2CBF1-6650-D7C2-E254-EE0B6CAC604C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D5576-F66D-43FF-B78C-6BEF89F5EE9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D1954-3D38-2EE2-1450-FF4BDA441F3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4041F91-9EA8-3FC0-6615-F7D748A4EBEF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C817D8-9D3C-09B3-F861-7D0247F155D3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54929D-A1B3-E234-1DA9-6B3BBFFD86BA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FD3D4A-C907-CAC9-67A6-6ECA292B9F14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E50875-0F80-35C3-AB22-E41FF63EF6A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D9412-B23F-9045-19CC-04FFEA19AEB5}"/>
              </a:ext>
            </a:extLst>
          </p:cNvPr>
          <p:cNvSpPr txBox="1"/>
          <p:nvPr/>
        </p:nvSpPr>
        <p:spPr>
          <a:xfrm>
            <a:off x="2033072" y="1454654"/>
            <a:ext cx="8125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Retrieval-Based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vs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Generative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5F44D-D87E-68EB-EB02-61045501FB85}"/>
              </a:ext>
            </a:extLst>
          </p:cNvPr>
          <p:cNvSpPr txBox="1"/>
          <p:nvPr/>
        </p:nvSpPr>
        <p:spPr>
          <a:xfrm>
            <a:off x="1910659" y="2625813"/>
            <a:ext cx="34163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미리 정의된 응답 및 일종의 휴리스틱 저장소를 사용하여 입력 및 컨텍스트를 기반으로 적절한 응답을 선택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즉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새로운 텍스트를 생성하지 않고 고정된 세트에서 응답을 선택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43890-A0EE-3B8B-496D-CDA67824CFE2}"/>
              </a:ext>
            </a:extLst>
          </p:cNvPr>
          <p:cNvSpPr txBox="1"/>
          <p:nvPr/>
        </p:nvSpPr>
        <p:spPr>
          <a:xfrm>
            <a:off x="6719926" y="2625813"/>
            <a:ext cx="38510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사전 정의된 응답에 의존하지 않음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처음부터 새로운 응답을 생성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생성 모델은 일반적으로 기계 번역 기술을 기반으로 하지만, 한 언어에서 다른 언어로 변환하는 대신 입력에서 출력으로 변환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861FAE0-1F4B-DC61-AEC2-7B328C7E994C}"/>
              </a:ext>
            </a:extLst>
          </p:cNvPr>
          <p:cNvCxnSpPr>
            <a:cxnSpLocks/>
          </p:cNvCxnSpPr>
          <p:nvPr/>
        </p:nvCxnSpPr>
        <p:spPr>
          <a:xfrm>
            <a:off x="6096000" y="2156604"/>
            <a:ext cx="0" cy="3246742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4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4E48C0-AF97-05FC-5024-3C0962E0E99F}"/>
              </a:ext>
            </a:extLst>
          </p:cNvPr>
          <p:cNvSpPr/>
          <p:nvPr/>
        </p:nvSpPr>
        <p:spPr>
          <a:xfrm>
            <a:off x="1880170" y="1850620"/>
            <a:ext cx="8431661" cy="4468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 선정 배경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D2297AA-EFD6-DF77-7CDD-9FA216CE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109" y="2170545"/>
            <a:ext cx="7259782" cy="3833092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5CF6AD0-4288-C422-68F8-9806CADCE2DB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01A074-9B85-1D8E-2637-5CA05E1B0E2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8A6CE4-55DD-3480-D81B-0D8015AA91C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C58552-40F9-D276-FA16-56D5CDE3538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058AB5-7E16-71F3-762D-6545B531C4BD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6216F-F48D-E103-222D-926161E60A86}"/>
              </a:ext>
            </a:extLst>
          </p:cNvPr>
          <p:cNvSpPr txBox="1"/>
          <p:nvPr/>
        </p:nvSpPr>
        <p:spPr>
          <a:xfrm>
            <a:off x="3064583" y="12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애니메이션 시장 규모 및 전망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68CC83-BB4E-1F4C-4184-DD7084FC41A5}"/>
              </a:ext>
            </a:extLst>
          </p:cNvPr>
          <p:cNvSpPr txBox="1"/>
          <p:nvPr/>
        </p:nvSpPr>
        <p:spPr>
          <a:xfrm>
            <a:off x="6256267" y="5872832"/>
            <a:ext cx="31264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precedenceresearch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2B09F-101E-FC49-459A-10BF056BE6EC}"/>
              </a:ext>
            </a:extLst>
          </p:cNvPr>
          <p:cNvSpPr txBox="1"/>
          <p:nvPr/>
        </p:nvSpPr>
        <p:spPr>
          <a:xfrm>
            <a:off x="6256267" y="1995368"/>
            <a:ext cx="31264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rgbClr val="47495D"/>
                </a:solidFill>
                <a:latin typeface="+mn-ea"/>
              </a:rPr>
              <a:t>단위</a:t>
            </a:r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rgbClr val="47495D"/>
                </a:solidFill>
                <a:latin typeface="+mn-ea"/>
              </a:rPr>
              <a:t>백만 달러</a:t>
            </a:r>
          </a:p>
        </p:txBody>
      </p:sp>
    </p:spTree>
    <p:extLst>
      <p:ext uri="{BB962C8B-B14F-4D97-AF65-F5344CB8AC3E}">
        <p14:creationId xmlns:p14="http://schemas.microsoft.com/office/powerpoint/2010/main" val="195597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B280A-5A76-5613-25F3-83DDC448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A55C7AD-0BB1-FA30-28B8-262F84D97EED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2CBF1-6650-D7C2-E254-EE0B6CAC604C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D5576-F66D-43FF-B78C-6BEF89F5EE9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D1954-3D38-2EE2-1450-FF4BDA441F3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4041F91-9EA8-3FC0-6615-F7D748A4EBEF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C817D8-9D3C-09B3-F861-7D0247F155D3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54929D-A1B3-E234-1DA9-6B3BBFFD86BA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FD3D4A-C907-CAC9-67A6-6ECA292B9F14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E50875-0F80-35C3-AB22-E41FF63EF6A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2DCB43-4601-2A9D-388E-9C62F743D1D1}"/>
              </a:ext>
            </a:extLst>
          </p:cNvPr>
          <p:cNvSpPr txBox="1"/>
          <p:nvPr/>
        </p:nvSpPr>
        <p:spPr>
          <a:xfrm>
            <a:off x="2033072" y="1454654"/>
            <a:ext cx="8125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Retrieval-Based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vs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Generative Models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47F316-A0E7-8352-FDE8-D7CB0A27B4AC}"/>
              </a:ext>
            </a:extLst>
          </p:cNvPr>
          <p:cNvGrpSpPr/>
          <p:nvPr/>
        </p:nvGrpSpPr>
        <p:grpSpPr>
          <a:xfrm>
            <a:off x="418934" y="2198127"/>
            <a:ext cx="11354132" cy="3340338"/>
            <a:chOff x="566737" y="2198127"/>
            <a:chExt cx="11354132" cy="33403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D60589-0DC2-E543-80BE-22B094030AEB}"/>
                </a:ext>
              </a:extLst>
            </p:cNvPr>
            <p:cNvSpPr/>
            <p:nvPr/>
          </p:nvSpPr>
          <p:spPr>
            <a:xfrm>
              <a:off x="566737" y="2207252"/>
              <a:ext cx="4660873" cy="2994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602965-5465-60E9-EA5E-801763589E9F}"/>
                </a:ext>
              </a:extLst>
            </p:cNvPr>
            <p:cNvSpPr txBox="1"/>
            <p:nvPr/>
          </p:nvSpPr>
          <p:spPr>
            <a:xfrm>
              <a:off x="5410801" y="2198127"/>
              <a:ext cx="6510068" cy="29661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현재의 한국어 생성 모델은 주어진 입력에 대해 간단한 추론의 문장 생성 과제에도 큰 어려움이 있고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실제 사람이 생성하는 문장에 비해 다소 어색한 결과를 반환하여 이를 해결하기 위한 개선 연구가 필요한 상황이라 함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따라서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말투 및 키워드가 그대로 반영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되어야 하는 프로젝트 성격에 맞추어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Retrieval-Based Model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사용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F9B956-444A-8C39-670F-C59B1E3E2ECF}"/>
                </a:ext>
              </a:extLst>
            </p:cNvPr>
            <p:cNvSpPr txBox="1"/>
            <p:nvPr/>
          </p:nvSpPr>
          <p:spPr>
            <a:xfrm>
              <a:off x="5821995" y="5230688"/>
              <a:ext cx="6098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출처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삼성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SDS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와 고려대학교의 공동연구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36B79E9-104F-DBBC-F261-2027029FC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462" y="2497077"/>
              <a:ext cx="4640148" cy="2383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748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B280A-5A76-5613-25F3-83DDC448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A55C7AD-0BB1-FA30-28B8-262F84D97EED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2CBF1-6650-D7C2-E254-EE0B6CAC604C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D5576-F66D-43FF-B78C-6BEF89F5EE9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D1954-3D38-2EE2-1450-FF4BDA441F3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4041F91-9EA8-3FC0-6615-F7D748A4EBEF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C817D8-9D3C-09B3-F861-7D0247F155D3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54929D-A1B3-E234-1DA9-6B3BBFFD86BA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FD3D4A-C907-CAC9-67A6-6ECA292B9F14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E50875-0F80-35C3-AB22-E41FF63EF6A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D9412-B23F-9045-19CC-04FFEA19AEB5}"/>
              </a:ext>
            </a:extLst>
          </p:cNvPr>
          <p:cNvSpPr txBox="1"/>
          <p:nvPr/>
        </p:nvSpPr>
        <p:spPr>
          <a:xfrm>
            <a:off x="3048000" y="1454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Poly-Encoder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DB11A44-CFA1-83B2-F33B-5EFA50D2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867" y="2370971"/>
            <a:ext cx="643626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문장의 쌍을 비교하는데 일반적으로 2가지 방법을 사용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문장 전체에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Full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Attention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하는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Cross-encoder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- </a:t>
            </a:r>
            <a:r>
              <a:rPr lang="ko-KR" altLang="en-US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성능 </a:t>
            </a:r>
            <a:r>
              <a:rPr lang="en-US" altLang="ko-KR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Up</a:t>
            </a:r>
            <a:r>
              <a: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속도 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Down</a:t>
            </a:r>
            <a:r>
              <a: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문장을 각각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Encoding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후에 비교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하는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Bi-encoder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	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성능 </a:t>
            </a:r>
            <a:r>
              <a:rPr lang="en-US" altLang="ko-KR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Down</a:t>
            </a:r>
            <a:r>
              <a: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속도 </a:t>
            </a:r>
            <a:r>
              <a:rPr lang="en-US" altLang="ko-KR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Up</a:t>
            </a:r>
            <a:r>
              <a: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904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6F06C7-3B13-A6FB-1011-D2312AFF853F}"/>
              </a:ext>
            </a:extLst>
          </p:cNvPr>
          <p:cNvSpPr/>
          <p:nvPr/>
        </p:nvSpPr>
        <p:spPr>
          <a:xfrm>
            <a:off x="670624" y="2006050"/>
            <a:ext cx="4754752" cy="3558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825703-BD77-B176-4494-89A1D30B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FAE2AA-060A-3B8C-6E06-8A5D5BDF4C82}"/>
              </a:ext>
            </a:extLst>
          </p:cNvPr>
          <p:cNvGrpSpPr/>
          <p:nvPr/>
        </p:nvGrpSpPr>
        <p:grpSpPr>
          <a:xfrm>
            <a:off x="935338" y="1767761"/>
            <a:ext cx="11001312" cy="3530800"/>
            <a:chOff x="935338" y="1767761"/>
            <a:chExt cx="11001312" cy="35308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F8A7C4-3EB1-A45F-94C4-C3294ADAF3C4}"/>
                </a:ext>
              </a:extLst>
            </p:cNvPr>
            <p:cNvSpPr txBox="1"/>
            <p:nvPr/>
          </p:nvSpPr>
          <p:spPr>
            <a:xfrm>
              <a:off x="5505240" y="2353896"/>
              <a:ext cx="6431410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Bi-encoder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처럼</a:t>
              </a:r>
              <a:endParaRPr lang="en-US" altLang="ko-KR" b="0" i="0" dirty="0"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context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와 </a:t>
              </a:r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candidate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 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독립적으로 인코딩</a:t>
              </a:r>
              <a:endParaRPr lang="en-US" altLang="ko-KR" b="0" i="0" dirty="0"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b="0" i="0" dirty="0">
                <a:solidFill>
                  <a:srgbClr val="21252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en-US" altLang="ko-KR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Cross-encoder</a:t>
              </a:r>
              <a:r>
                <a:rPr lang="ko-KR" altLang="en-US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처럼 </a:t>
              </a:r>
              <a:r>
                <a:rPr lang="en-US" altLang="ko-KR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context</a:t>
              </a:r>
              <a:r>
                <a:rPr lang="ko-KR" altLang="en-US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와 </a:t>
              </a:r>
              <a:r>
                <a:rPr lang="en-US" altLang="ko-KR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candidate </a:t>
              </a:r>
              <a:r>
                <a:rPr lang="ko-KR" altLang="en-US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간의 관계를 보다 깊게 파악</a:t>
              </a:r>
              <a:r>
                <a:rPr lang="ko-KR" altLang="en-US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할 수 있으면서</a:t>
              </a:r>
              <a:r>
                <a:rPr lang="en-US" altLang="ko-KR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Bi-encoder</a:t>
              </a:r>
              <a:r>
                <a:rPr lang="ko-KR" altLang="en-US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처럼 </a:t>
              </a:r>
              <a:r>
                <a:rPr lang="ko-KR" altLang="en-US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문장들의 </a:t>
              </a:r>
              <a:r>
                <a:rPr lang="en-US" altLang="ko-KR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Embedding</a:t>
              </a:r>
              <a:r>
                <a:rPr lang="ko-KR" altLang="en-US" dirty="0">
                  <a:solidFill>
                    <a:srgbClr val="21252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을 일정 부분 미리 계산</a:t>
              </a:r>
              <a:endParaRPr lang="en-US" altLang="ko-KR" dirty="0">
                <a:solidFill>
                  <a:srgbClr val="21252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dirty="0">
                <a:solidFill>
                  <a:srgbClr val="212529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4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가지 태스크에 대해 실험하였고</a:t>
              </a:r>
              <a:r>
                <a:rPr lang="en-US" altLang="ko-KR" dirty="0">
                  <a:solidFill>
                    <a:srgbClr val="212529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모두 </a:t>
              </a:r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SOTA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 달성</a:t>
              </a:r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</a:p>
            <a:p>
              <a:endParaRPr lang="en-US" altLang="ko-KR" b="0" i="0" dirty="0">
                <a:solidFill>
                  <a:srgbClr val="212529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Cross encoder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보다 빠르고</a:t>
              </a:r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Bi-encoder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보다 정확</a:t>
              </a:r>
              <a:r>
                <a:rPr lang="ko-KR" altLang="en-US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 장점</a:t>
              </a:r>
              <a:r>
                <a:rPr lang="en-US" altLang="ko-KR" b="0" i="0" dirty="0">
                  <a:solidFill>
                    <a:srgbClr val="212529"/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C835F94-27A9-CB04-A9F3-D0377FEA0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5338" y="2297297"/>
              <a:ext cx="4128756" cy="30012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906C20-EEF9-A2D2-9E00-AB38B455A4C0}"/>
                </a:ext>
              </a:extLst>
            </p:cNvPr>
            <p:cNvSpPr txBox="1"/>
            <p:nvPr/>
          </p:nvSpPr>
          <p:spPr>
            <a:xfrm>
              <a:off x="5323446" y="1767761"/>
              <a:ext cx="65547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600" dirty="0">
                <a:latin typeface="Times New Roman" panose="02020603050405020304" pitchFamily="18" charset="0"/>
                <a:ea typeface="G마켓 산스 Bold" panose="02000000000000000000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3303785-94CB-100E-9AE5-FB7BFFED5B43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515C5-9477-78F7-AFA6-2E1258A3FCE1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E2374-8CBC-73E9-6126-F187D5C944B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41B3D-0694-24FE-FCA9-ACE19E3D15B0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8C307F-BB8E-DB88-87C3-73E6C590EA1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2A91BE-2AF5-268C-3FAE-921A0F7DF60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8C60BF-88E3-F98F-591D-9A829052B60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DED1B6-E0E8-ADB6-4F2D-849A802B285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8F5240-B179-F096-31BB-653766DEEC9E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DE538-4044-DD60-ADCF-90094236D7FC}"/>
              </a:ext>
            </a:extLst>
          </p:cNvPr>
          <p:cNvSpPr txBox="1"/>
          <p:nvPr/>
        </p:nvSpPr>
        <p:spPr>
          <a:xfrm>
            <a:off x="3048000" y="1454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Poly-Encoder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000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825703-BD77-B176-4494-89A1D30B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3303785-94CB-100E-9AE5-FB7BFFED5B43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515C5-9477-78F7-AFA6-2E1258A3FCE1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E2374-8CBC-73E9-6126-F187D5C944BA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41B3D-0694-24FE-FCA9-ACE19E3D15B0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8C307F-BB8E-DB88-87C3-73E6C590EA1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2A91BE-2AF5-268C-3FAE-921A0F7DF60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8C60BF-88E3-F98F-591D-9A829052B60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DED1B6-E0E8-ADB6-4F2D-849A802B285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8F5240-B179-F096-31BB-653766DEEC9E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DE538-4044-DD60-ADCF-90094236D7FC}"/>
              </a:ext>
            </a:extLst>
          </p:cNvPr>
          <p:cNvSpPr txBox="1"/>
          <p:nvPr/>
        </p:nvSpPr>
        <p:spPr>
          <a:xfrm>
            <a:off x="3048000" y="1454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Poly-Encoder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C2DB2F-6E2E-3A2D-02CB-3DE1DD1317FB}"/>
              </a:ext>
            </a:extLst>
          </p:cNvPr>
          <p:cNvGrpSpPr/>
          <p:nvPr/>
        </p:nvGrpSpPr>
        <p:grpSpPr>
          <a:xfrm>
            <a:off x="2665422" y="2377417"/>
            <a:ext cx="6861156" cy="2114470"/>
            <a:chOff x="2666520" y="2377417"/>
            <a:chExt cx="6875543" cy="21144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A7157-907F-1D8E-1B6B-0ADFA5EF23BD}"/>
                </a:ext>
              </a:extLst>
            </p:cNvPr>
            <p:cNvSpPr txBox="1"/>
            <p:nvPr/>
          </p:nvSpPr>
          <p:spPr>
            <a:xfrm>
              <a:off x="2666520" y="2377417"/>
              <a:ext cx="68589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한국어 벤치마크 데이터인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KLUE(Korean Language Understanding Evaluation)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로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pretrain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된 모델을 사용하여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Poly encoder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5F8D04-09C3-6AB8-A54A-E8C7C47BA350}"/>
                </a:ext>
              </a:extLst>
            </p:cNvPr>
            <p:cNvSpPr txBox="1"/>
            <p:nvPr/>
          </p:nvSpPr>
          <p:spPr>
            <a:xfrm>
              <a:off x="2683103" y="3845556"/>
              <a:ext cx="68589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KLUE-BERT-base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와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성능은 비슷하지만 수렴 속도가 더 빠른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dirty="0">
                  <a:latin typeface="+mn-ea"/>
                </a:rPr>
                <a:t>KLUE-</a:t>
              </a:r>
              <a:r>
                <a:rPr lang="en-US" altLang="ko-KR" dirty="0" err="1">
                  <a:latin typeface="+mn-ea"/>
                </a:rPr>
                <a:t>RoBERTa</a:t>
              </a:r>
              <a:r>
                <a:rPr lang="en-US" altLang="ko-KR" dirty="0">
                  <a:latin typeface="+mn-ea"/>
                </a:rPr>
                <a:t>-base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로 변경하여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Poly-Encoder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재구성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535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48009-80AE-BF67-EA1D-8469D762299B}"/>
              </a:ext>
            </a:extLst>
          </p:cNvPr>
          <p:cNvSpPr txBox="1"/>
          <p:nvPr/>
        </p:nvSpPr>
        <p:spPr>
          <a:xfrm>
            <a:off x="2723071" y="1170862"/>
            <a:ext cx="674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Batch Size : 16 (Single, Multi Speaker)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Epoch : 20000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44E47A-65A9-875E-A7B0-8E74A6ED96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06" y="1817193"/>
            <a:ext cx="10880788" cy="3258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689E62-C7F9-B0C2-CE02-C8BC8F677402}"/>
              </a:ext>
            </a:extLst>
          </p:cNvPr>
          <p:cNvSpPr txBox="1"/>
          <p:nvPr/>
        </p:nvSpPr>
        <p:spPr>
          <a:xfrm>
            <a:off x="1229772" y="5362642"/>
            <a:ext cx="1887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103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20000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B4C773-5639-B621-80B6-CA8CB0B0F777}"/>
              </a:ext>
            </a:extLst>
          </p:cNvPr>
          <p:cNvSpPr txBox="1"/>
          <p:nvPr/>
        </p:nvSpPr>
        <p:spPr>
          <a:xfrm>
            <a:off x="4985401" y="5362642"/>
            <a:ext cx="1887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1761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34000 steps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C64A1-F941-AB4F-2ECA-9AD937B3B331}"/>
              </a:ext>
            </a:extLst>
          </p:cNvPr>
          <p:cNvSpPr txBox="1"/>
          <p:nvPr/>
        </p:nvSpPr>
        <p:spPr>
          <a:xfrm>
            <a:off x="8741030" y="5362642"/>
            <a:ext cx="1887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3677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711000 steps</a:t>
            </a:r>
          </a:p>
        </p:txBody>
      </p:sp>
      <p:pic>
        <p:nvPicPr>
          <p:cNvPr id="22" name="single-conan-20000">
            <a:hlinkClick r:id="" action="ppaction://media"/>
            <a:extLst>
              <a:ext uri="{FF2B5EF4-FFF2-40B4-BE49-F238E27FC236}">
                <a16:creationId xmlns:a16="http://schemas.microsoft.com/office/drawing/2014/main" id="{0A23F86B-625A-3AE0-0636-189A70DDD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68531" y="6069158"/>
            <a:ext cx="609600" cy="609600"/>
          </a:xfrm>
          <a:prstGeom prst="rect">
            <a:avLst/>
          </a:prstGeom>
        </p:spPr>
      </p:pic>
      <p:pic>
        <p:nvPicPr>
          <p:cNvPr id="23" name="single-conan-340000">
            <a:hlinkClick r:id="" action="ppaction://media"/>
            <a:extLst>
              <a:ext uri="{FF2B5EF4-FFF2-40B4-BE49-F238E27FC236}">
                <a16:creationId xmlns:a16="http://schemas.microsoft.com/office/drawing/2014/main" id="{D4551F6E-49F0-6E13-9DD7-7D97C3F9AC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24160" y="6069158"/>
            <a:ext cx="609600" cy="609600"/>
          </a:xfrm>
          <a:prstGeom prst="rect">
            <a:avLst/>
          </a:prstGeom>
        </p:spPr>
      </p:pic>
      <p:pic>
        <p:nvPicPr>
          <p:cNvPr id="24" name="single-conan-710000">
            <a:hlinkClick r:id="" action="ppaction://media"/>
            <a:extLst>
              <a:ext uri="{FF2B5EF4-FFF2-40B4-BE49-F238E27FC236}">
                <a16:creationId xmlns:a16="http://schemas.microsoft.com/office/drawing/2014/main" id="{C323DE8C-8567-01A6-CF7B-2EB0C47D14D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79789" y="6069158"/>
            <a:ext cx="6096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FB33DF-5763-A92A-41E7-67F69EFF6152}"/>
              </a:ext>
            </a:extLst>
          </p:cNvPr>
          <p:cNvSpPr txBox="1"/>
          <p:nvPr/>
        </p:nvSpPr>
        <p:spPr>
          <a:xfrm>
            <a:off x="2723134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2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9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0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D91CAD-3F27-A220-EE94-07B41E540483}"/>
              </a:ext>
            </a:extLst>
          </p:cNvPr>
          <p:cNvSpPr txBox="1"/>
          <p:nvPr/>
        </p:nvSpPr>
        <p:spPr>
          <a:xfrm>
            <a:off x="2723071" y="1170862"/>
            <a:ext cx="674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Batch Size : 16 (Single, Multi Speaker)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Epoch : 20000</a:t>
            </a:r>
          </a:p>
        </p:txBody>
      </p:sp>
      <p:pic>
        <p:nvPicPr>
          <p:cNvPr id="20" name="single-you-20000">
            <a:hlinkClick r:id="" action="ppaction://media"/>
            <a:extLst>
              <a:ext uri="{FF2B5EF4-FFF2-40B4-BE49-F238E27FC236}">
                <a16:creationId xmlns:a16="http://schemas.microsoft.com/office/drawing/2014/main" id="{E03139BB-CB66-FB4C-DE12-21B2CDCEE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68531" y="6054374"/>
            <a:ext cx="609600" cy="609600"/>
          </a:xfrm>
          <a:prstGeom prst="rect">
            <a:avLst/>
          </a:prstGeom>
        </p:spPr>
      </p:pic>
      <p:pic>
        <p:nvPicPr>
          <p:cNvPr id="21" name="single-you-212000">
            <a:hlinkClick r:id="" action="ppaction://media"/>
            <a:extLst>
              <a:ext uri="{FF2B5EF4-FFF2-40B4-BE49-F238E27FC236}">
                <a16:creationId xmlns:a16="http://schemas.microsoft.com/office/drawing/2014/main" id="{0C4CE63E-AD86-EE33-6DF0-296A6563C1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24160" y="6054374"/>
            <a:ext cx="609600" cy="609600"/>
          </a:xfrm>
          <a:prstGeom prst="rect">
            <a:avLst/>
          </a:prstGeom>
        </p:spPr>
      </p:pic>
      <p:pic>
        <p:nvPicPr>
          <p:cNvPr id="22" name="single-you-390000">
            <a:hlinkClick r:id="" action="ppaction://media"/>
            <a:extLst>
              <a:ext uri="{FF2B5EF4-FFF2-40B4-BE49-F238E27FC236}">
                <a16:creationId xmlns:a16="http://schemas.microsoft.com/office/drawing/2014/main" id="{5C97C1F1-5025-CCF7-50F7-D51DA6AA828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9789" y="6054374"/>
            <a:ext cx="609600" cy="6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23309C-7A69-E64C-AFB8-D40AD289B037}"/>
              </a:ext>
            </a:extLst>
          </p:cNvPr>
          <p:cNvSpPr txBox="1"/>
          <p:nvPr/>
        </p:nvSpPr>
        <p:spPr>
          <a:xfrm>
            <a:off x="2723134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88FE24-DEF6-47C1-BBFC-F9F6065088D9}"/>
              </a:ext>
            </a:extLst>
          </p:cNvPr>
          <p:cNvSpPr txBox="1"/>
          <p:nvPr/>
        </p:nvSpPr>
        <p:spPr>
          <a:xfrm>
            <a:off x="1229772" y="5310884"/>
            <a:ext cx="1887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690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20000 steps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63687D-4615-3B1A-0DBE-531DD3DD1E07}"/>
              </a:ext>
            </a:extLst>
          </p:cNvPr>
          <p:cNvSpPr txBox="1"/>
          <p:nvPr/>
        </p:nvSpPr>
        <p:spPr>
          <a:xfrm>
            <a:off x="4985401" y="5310884"/>
            <a:ext cx="1887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6839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212000 steps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200FC-7524-73F5-58BD-3F1F7F1B314E}"/>
              </a:ext>
            </a:extLst>
          </p:cNvPr>
          <p:cNvSpPr txBox="1"/>
          <p:nvPr/>
        </p:nvSpPr>
        <p:spPr>
          <a:xfrm>
            <a:off x="8568906" y="5310884"/>
            <a:ext cx="2231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12581 epoch</a:t>
            </a:r>
          </a:p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390000 steps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4F99B64-9EF9-1A79-CA7D-CB432CC767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68" y="1842789"/>
            <a:ext cx="10754264" cy="31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2688C9-8AAD-41B2-0858-6A47F438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13C1A-024E-7E76-B79E-396539784FB6}"/>
              </a:ext>
            </a:extLst>
          </p:cNvPr>
          <p:cNvSpPr txBox="1"/>
          <p:nvPr/>
        </p:nvSpPr>
        <p:spPr>
          <a:xfrm>
            <a:off x="1373345" y="2690336"/>
            <a:ext cx="9445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띄어쓰기를 잘 학습할 수 있도록 음성을 문장 단위로 자를 때 문장의 시작과 끝에 여유를 둠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잡음 제거를 추가로 진행한 데이터를 더 추가 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최대 및 최소 음성 길이를 설정하여 추가 정제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984AFE-30FC-0D22-321F-2C1E1F70EFEE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D9955-C4DB-AF79-FE35-5CFCDBA14672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F4D25-27A5-1C6F-135F-0B6CFF206309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A3B274-5651-175B-968E-571997FB996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FB57C4A-0EAC-0427-351E-2DED9A129AAE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A0E687-8B4F-8AC2-6B80-5CAD54245F8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F723289-1471-3D1A-0A09-40C7F983C26E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638A77-7764-D234-4765-FB9E5B1D135F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C16AF-13E4-0EE3-50F2-85B6350D9109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TTS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268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A8BAA-9FEC-97E4-1665-77FC4D7F14AE}"/>
              </a:ext>
            </a:extLst>
          </p:cNvPr>
          <p:cNvSpPr txBox="1"/>
          <p:nvPr/>
        </p:nvSpPr>
        <p:spPr>
          <a:xfrm>
            <a:off x="2723134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2EC690-6431-3208-397A-507F7678F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777915"/>
              </p:ext>
            </p:extLst>
          </p:nvPr>
        </p:nvGraphicFramePr>
        <p:xfrm>
          <a:off x="1684308" y="2148840"/>
          <a:ext cx="8823385" cy="2560320"/>
        </p:xfrm>
        <a:graphic>
          <a:graphicData uri="http://schemas.openxmlformats.org/drawingml/2006/table">
            <a:tbl>
              <a:tblPr/>
              <a:tblGrid>
                <a:gridCol w="3664789">
                  <a:extLst>
                    <a:ext uri="{9D8B030D-6E8A-4147-A177-3AD203B41FA5}">
                      <a16:colId xmlns:a16="http://schemas.microsoft.com/office/drawing/2014/main" val="3415838437"/>
                    </a:ext>
                  </a:extLst>
                </a:gridCol>
                <a:gridCol w="2579298">
                  <a:extLst>
                    <a:ext uri="{9D8B030D-6E8A-4147-A177-3AD203B41FA5}">
                      <a16:colId xmlns:a16="http://schemas.microsoft.com/office/drawing/2014/main" val="319304373"/>
                    </a:ext>
                  </a:extLst>
                </a:gridCol>
                <a:gridCol w="2579298">
                  <a:extLst>
                    <a:ext uri="{9D8B030D-6E8A-4147-A177-3AD203B41FA5}">
                      <a16:colId xmlns:a16="http://schemas.microsoft.com/office/drawing/2014/main" val="2657523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MCD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3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baseline - Conan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3.02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6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baseline - Mori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2.85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249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Single speaker - Conan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2.24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6.00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5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Single speaker - Mori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1.51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677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Multi Speaker - Conan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2.03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17.90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989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Multi Speaker - Mori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5.40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32851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C540C4B2-2884-FF6A-9DC1-C3F7B21D7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20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BE555-AEA2-2076-7380-C382E1920695}"/>
              </a:ext>
            </a:extLst>
          </p:cNvPr>
          <p:cNvSpPr txBox="1"/>
          <p:nvPr/>
        </p:nvSpPr>
        <p:spPr>
          <a:xfrm>
            <a:off x="3048000" y="1454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결과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420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A8BAA-9FEC-97E4-1665-77FC4D7F14AE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7D62DC-DD63-A3D4-B435-3A1F7E1D2738}"/>
              </a:ext>
            </a:extLst>
          </p:cNvPr>
          <p:cNvGrpSpPr/>
          <p:nvPr/>
        </p:nvGrpSpPr>
        <p:grpSpPr>
          <a:xfrm>
            <a:off x="1325330" y="2136338"/>
            <a:ext cx="9541341" cy="2585323"/>
            <a:chOff x="2173331" y="2136338"/>
            <a:chExt cx="9541341" cy="25853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1CC216-6C62-9B2C-B39D-34DC7E8B08CD}"/>
                </a:ext>
              </a:extLst>
            </p:cNvPr>
            <p:cNvSpPr txBox="1"/>
            <p:nvPr/>
          </p:nvSpPr>
          <p:spPr>
            <a:xfrm>
              <a:off x="2173331" y="2136338"/>
              <a:ext cx="2619329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batch size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32</a:t>
              </a: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최대 질문길이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256</a:t>
              </a: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최대 답변길이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256</a:t>
              </a: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epoch: 100</a:t>
              </a: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learning_rate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5e-5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226E7D-50F7-2C53-9F45-45D706ADC5C1}"/>
                </a:ext>
              </a:extLst>
            </p:cNvPr>
            <p:cNvSpPr txBox="1"/>
            <p:nvPr/>
          </p:nvSpPr>
          <p:spPr>
            <a:xfrm>
              <a:off x="4897896" y="2274837"/>
              <a:ext cx="681677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KorEDA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(Korea Easy Data Augmentation) 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이용</a:t>
              </a: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RS: A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가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 왜 죽였어 →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A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가 왜 죽였어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B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를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구글 번역기를 이용한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Back translation</a:t>
              </a:r>
            </a:p>
            <a:p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한국어 →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일본어 →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한국어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사용하지 못할 정도의 노이즈가 다량 발생하여 사용하지 않음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06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A8BAA-9FEC-97E4-1665-77FC4D7F14AE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CC216-6C62-9B2C-B39D-34DC7E8B08CD}"/>
              </a:ext>
            </a:extLst>
          </p:cNvPr>
          <p:cNvSpPr txBox="1"/>
          <p:nvPr/>
        </p:nvSpPr>
        <p:spPr>
          <a:xfrm>
            <a:off x="1325330" y="2136338"/>
            <a:ext cx="26193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batch size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32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최대 질문길이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256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최대 답변길이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256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epoch: 100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learning_rate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5e-5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26E7D-50F7-2C53-9F45-45D706ADC5C1}"/>
              </a:ext>
            </a:extLst>
          </p:cNvPr>
          <p:cNvSpPr txBox="1"/>
          <p:nvPr/>
        </p:nvSpPr>
        <p:spPr>
          <a:xfrm>
            <a:off x="4237063" y="1859338"/>
            <a:ext cx="66829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Special token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 tokenizer vocab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사전에는 한국에서 많이 사용되는 보편적인 단어들로 구성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애니메이션의 경우 해당 세계관에서만 많이 사용되는 단어들이 다량 존재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등장인물과 세계관 속의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지역명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주요 키워드가 되는 단어들은 애니메이션 제작사에게서 충분히 제공받을 수 있는 정보라 판단되어 해당 단어들을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special token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 지정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21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53E25-ABD4-AA3D-70DD-507E1309CB4D}"/>
              </a:ext>
            </a:extLst>
          </p:cNvPr>
          <p:cNvSpPr/>
          <p:nvPr/>
        </p:nvSpPr>
        <p:spPr>
          <a:xfrm>
            <a:off x="1880170" y="1805713"/>
            <a:ext cx="8431661" cy="4468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7">
            <a:extLst>
              <a:ext uri="{FF2B5EF4-FFF2-40B4-BE49-F238E27FC236}">
                <a16:creationId xmlns:a16="http://schemas.microsoft.com/office/drawing/2014/main" id="{89EA29D6-2A40-CB48-CDA2-5AF85629B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81040"/>
              </p:ext>
            </p:extLst>
          </p:nvPr>
        </p:nvGraphicFramePr>
        <p:xfrm>
          <a:off x="3031417" y="1581465"/>
          <a:ext cx="6129166" cy="460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166">
                  <a:extLst>
                    <a:ext uri="{9D8B030D-6E8A-4147-A177-3AD203B41FA5}">
                      <a16:colId xmlns:a16="http://schemas.microsoft.com/office/drawing/2014/main" val="2096007615"/>
                    </a:ext>
                  </a:extLst>
                </a:gridCol>
              </a:tblGrid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906166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092402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403122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737681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827760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25759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594834"/>
                  </a:ext>
                </a:extLst>
              </a:tr>
              <a:tr h="575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784234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 선정 배경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F6AD0-4288-C422-68F8-9806CADCE2DB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01A074-9B85-1D8E-2637-5CA05E1B0E2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8A6CE4-55DD-3480-D81B-0D8015AA91C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C58552-40F9-D276-FA16-56D5CDE35389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058AB5-7E16-71F3-762D-6545B531C4BD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F9DEA-2E6C-17D9-882F-161D19078A65}"/>
              </a:ext>
            </a:extLst>
          </p:cNvPr>
          <p:cNvSpPr txBox="1"/>
          <p:nvPr/>
        </p:nvSpPr>
        <p:spPr>
          <a:xfrm>
            <a:off x="3064583" y="12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 대화형 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 규모 및 전망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488DB-03FD-5A95-B6EE-F1185F391C42}"/>
              </a:ext>
            </a:extLst>
          </p:cNvPr>
          <p:cNvSpPr txBox="1"/>
          <p:nvPr/>
        </p:nvSpPr>
        <p:spPr>
          <a:xfrm>
            <a:off x="5841224" y="6020701"/>
            <a:ext cx="44848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en-US" altLang="ko-KR" sz="1050" dirty="0" err="1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Marketsandmarkets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Conversational AI Market, 2019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DED27-9780-7459-FF9D-78E2FAB33133}"/>
              </a:ext>
            </a:extLst>
          </p:cNvPr>
          <p:cNvSpPr txBox="1"/>
          <p:nvPr/>
        </p:nvSpPr>
        <p:spPr>
          <a:xfrm>
            <a:off x="9121809" y="1975505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rgbClr val="47495D"/>
                </a:solidFill>
                <a:latin typeface="+mn-ea"/>
              </a:rPr>
              <a:t>단위</a:t>
            </a:r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rgbClr val="47495D"/>
                </a:solidFill>
                <a:latin typeface="+mn-ea"/>
              </a:rPr>
              <a:t>백만 달러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41D31D-5571-26AB-009E-1BC7BC0FC70F}"/>
              </a:ext>
            </a:extLst>
          </p:cNvPr>
          <p:cNvSpPr/>
          <p:nvPr/>
        </p:nvSpPr>
        <p:spPr>
          <a:xfrm>
            <a:off x="9648205" y="2227416"/>
            <a:ext cx="180000" cy="18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BA2B60-7133-576D-6D8A-338A79131F93}"/>
              </a:ext>
            </a:extLst>
          </p:cNvPr>
          <p:cNvSpPr/>
          <p:nvPr/>
        </p:nvSpPr>
        <p:spPr>
          <a:xfrm>
            <a:off x="9648205" y="2473700"/>
            <a:ext cx="180000" cy="18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9D03E-EBB6-7197-DE5F-7C9B064DE865}"/>
              </a:ext>
            </a:extLst>
          </p:cNvPr>
          <p:cNvSpPr txBox="1"/>
          <p:nvPr/>
        </p:nvSpPr>
        <p:spPr>
          <a:xfrm>
            <a:off x="9106308" y="2202653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2019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119F3-F645-8747-F619-355E06C26598}"/>
              </a:ext>
            </a:extLst>
          </p:cNvPr>
          <p:cNvSpPr txBox="1"/>
          <p:nvPr/>
        </p:nvSpPr>
        <p:spPr>
          <a:xfrm>
            <a:off x="9121809" y="2442984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2024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55C3D8-1557-2774-560E-2E40A9C9D982}"/>
              </a:ext>
            </a:extLst>
          </p:cNvPr>
          <p:cNvSpPr txBox="1"/>
          <p:nvPr/>
        </p:nvSpPr>
        <p:spPr>
          <a:xfrm>
            <a:off x="1699218" y="1948737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>
                <a:solidFill>
                  <a:srgbClr val="47495D"/>
                </a:solidFill>
                <a:latin typeface="+mn-ea"/>
              </a:rPr>
              <a:t>12,000.0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1AEB6-3EB5-BE99-A63E-D5BD639565C9}"/>
              </a:ext>
            </a:extLst>
          </p:cNvPr>
          <p:cNvSpPr txBox="1"/>
          <p:nvPr/>
        </p:nvSpPr>
        <p:spPr>
          <a:xfrm>
            <a:off x="1699218" y="2516020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10,000.0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200B8-D2AE-12A2-105D-CECBD7B6913F}"/>
              </a:ext>
            </a:extLst>
          </p:cNvPr>
          <p:cNvSpPr txBox="1"/>
          <p:nvPr/>
        </p:nvSpPr>
        <p:spPr>
          <a:xfrm>
            <a:off x="1699218" y="3083303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8,000.0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C950D8-9519-89E2-CADE-58C79D90FEDE}"/>
              </a:ext>
            </a:extLst>
          </p:cNvPr>
          <p:cNvSpPr txBox="1"/>
          <p:nvPr/>
        </p:nvSpPr>
        <p:spPr>
          <a:xfrm>
            <a:off x="1699218" y="3650586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6,000.0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5F1EDE-A15D-B710-90F5-068D23BA3F1C}"/>
              </a:ext>
            </a:extLst>
          </p:cNvPr>
          <p:cNvSpPr txBox="1"/>
          <p:nvPr/>
        </p:nvSpPr>
        <p:spPr>
          <a:xfrm>
            <a:off x="1699218" y="4217869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>
                <a:solidFill>
                  <a:srgbClr val="47495D"/>
                </a:solidFill>
                <a:latin typeface="+mn-ea"/>
              </a:rPr>
              <a:t>4,000.0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D30D5-4288-35BF-03EC-9983643FD841}"/>
              </a:ext>
            </a:extLst>
          </p:cNvPr>
          <p:cNvSpPr txBox="1"/>
          <p:nvPr/>
        </p:nvSpPr>
        <p:spPr>
          <a:xfrm>
            <a:off x="1699218" y="4785152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>
                <a:solidFill>
                  <a:srgbClr val="47495D"/>
                </a:solidFill>
                <a:latin typeface="+mn-ea"/>
              </a:rPr>
              <a:t>2,000.0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90760-AA75-F86A-520C-83A5E5EFE7C3}"/>
              </a:ext>
            </a:extLst>
          </p:cNvPr>
          <p:cNvSpPr txBox="1"/>
          <p:nvPr/>
        </p:nvSpPr>
        <p:spPr>
          <a:xfrm>
            <a:off x="1699218" y="5352435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47495D"/>
                </a:solidFill>
                <a:latin typeface="+mn-ea"/>
              </a:rPr>
              <a:t>0.0</a:t>
            </a:r>
            <a:endParaRPr lang="ko-KR" altLang="en-US" sz="1050" dirty="0">
              <a:solidFill>
                <a:srgbClr val="47495D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82ADF1-0517-DA3F-76D6-7113BD4B5E82}"/>
              </a:ext>
            </a:extLst>
          </p:cNvPr>
          <p:cNvSpPr/>
          <p:nvPr/>
        </p:nvSpPr>
        <p:spPr>
          <a:xfrm>
            <a:off x="3344340" y="4774930"/>
            <a:ext cx="946484" cy="834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F02184-6586-17C3-3F95-6CD6DBE7163C}"/>
              </a:ext>
            </a:extLst>
          </p:cNvPr>
          <p:cNvSpPr/>
          <p:nvPr/>
        </p:nvSpPr>
        <p:spPr>
          <a:xfrm>
            <a:off x="4616911" y="2607352"/>
            <a:ext cx="946484" cy="3001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C56B70-5969-A080-5415-289CE22FB4D7}"/>
              </a:ext>
            </a:extLst>
          </p:cNvPr>
          <p:cNvSpPr/>
          <p:nvPr/>
        </p:nvSpPr>
        <p:spPr>
          <a:xfrm>
            <a:off x="6628605" y="5175681"/>
            <a:ext cx="946484" cy="433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09B96-25C9-B809-5C49-44A8FE86FDEE}"/>
              </a:ext>
            </a:extLst>
          </p:cNvPr>
          <p:cNvSpPr/>
          <p:nvPr/>
        </p:nvSpPr>
        <p:spPr>
          <a:xfrm>
            <a:off x="7901176" y="4049426"/>
            <a:ext cx="946484" cy="15596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3411C-5B34-73F0-F718-080E6E02F38A}"/>
              </a:ext>
            </a:extLst>
          </p:cNvPr>
          <p:cNvSpPr txBox="1"/>
          <p:nvPr/>
        </p:nvSpPr>
        <p:spPr>
          <a:xfrm>
            <a:off x="4027308" y="570260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8C6C8-FF82-6CD6-2B9E-8690019E8A88}"/>
              </a:ext>
            </a:extLst>
          </p:cNvPr>
          <p:cNvSpPr txBox="1"/>
          <p:nvPr/>
        </p:nvSpPr>
        <p:spPr>
          <a:xfrm>
            <a:off x="7311573" y="570260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FF4BC0-89A4-D986-F748-DDFF66286936}"/>
              </a:ext>
            </a:extLst>
          </p:cNvPr>
          <p:cNvSpPr txBox="1"/>
          <p:nvPr/>
        </p:nvSpPr>
        <p:spPr>
          <a:xfrm>
            <a:off x="4480280" y="2703166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10,209.6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C3EFC8-9F9F-F045-263F-C247D84EF0DC}"/>
              </a:ext>
            </a:extLst>
          </p:cNvPr>
          <p:cNvSpPr txBox="1"/>
          <p:nvPr/>
        </p:nvSpPr>
        <p:spPr>
          <a:xfrm>
            <a:off x="3207709" y="4829272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2,780.4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D8FFE-93B6-3FD6-BD0C-42D191094A20}"/>
              </a:ext>
            </a:extLst>
          </p:cNvPr>
          <p:cNvSpPr txBox="1"/>
          <p:nvPr/>
        </p:nvSpPr>
        <p:spPr>
          <a:xfrm>
            <a:off x="6491974" y="5250754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1,420.6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C0402-21C2-054D-A36F-6C00BC15E0DE}"/>
              </a:ext>
            </a:extLst>
          </p:cNvPr>
          <p:cNvSpPr txBox="1"/>
          <p:nvPr/>
        </p:nvSpPr>
        <p:spPr>
          <a:xfrm>
            <a:off x="7764545" y="4108235"/>
            <a:ext cx="12197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5,484.6</a:t>
            </a:r>
            <a:endParaRPr lang="ko-KR" altLang="en-U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026" name="Picture 2" descr="Arrow PNG Images, Free Arrow Icons Download - Free Transparent PNG Logos">
            <a:extLst>
              <a:ext uri="{FF2B5EF4-FFF2-40B4-BE49-F238E27FC236}">
                <a16:creationId xmlns:a16="http://schemas.microsoft.com/office/drawing/2014/main" id="{F0533B93-BD51-EEF8-C6E8-76D5E48FC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989317">
            <a:off x="3535532" y="3252775"/>
            <a:ext cx="1510582" cy="12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Arrow PNG Images, Free Arrow Icons Download - Free Transparent PNG Logos">
            <a:extLst>
              <a:ext uri="{FF2B5EF4-FFF2-40B4-BE49-F238E27FC236}">
                <a16:creationId xmlns:a16="http://schemas.microsoft.com/office/drawing/2014/main" id="{EEC94B11-64C3-EC8F-0893-FB1C8331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989317">
            <a:off x="7012821" y="4107514"/>
            <a:ext cx="1187804" cy="10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7023BE-72CE-8984-85ED-5B7C747D78EE}"/>
              </a:ext>
            </a:extLst>
          </p:cNvPr>
          <p:cNvSpPr txBox="1"/>
          <p:nvPr/>
        </p:nvSpPr>
        <p:spPr>
          <a:xfrm>
            <a:off x="3286083" y="3571538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연평균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29.7%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BC9B56-2B54-10D5-1475-623F3951E0F9}"/>
              </a:ext>
            </a:extLst>
          </p:cNvPr>
          <p:cNvSpPr txBox="1"/>
          <p:nvPr/>
        </p:nvSpPr>
        <p:spPr>
          <a:xfrm>
            <a:off x="6575110" y="4159443"/>
            <a:ext cx="88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연평균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31.0%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4245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및 성능 개선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FD5FE-7364-62C5-81FF-94B44656B33C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92854-DBF6-B96C-C94D-EC102671C69F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C1FC83-D7EA-18B0-21C2-CBAF596750B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8C68A9-552A-7E4E-4895-784A04F6160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C18D0-E6B7-A451-F7CF-F1029A95ED27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77784-024E-D2D5-82D9-D5E3876E718F}"/>
              </a:ext>
            </a:extLst>
          </p:cNvPr>
          <p:cNvSpPr txBox="1"/>
          <p:nvPr/>
        </p:nvSpPr>
        <p:spPr>
          <a:xfrm>
            <a:off x="3048000" y="1454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결과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6CDAE-1DF1-7BC6-8355-200557991915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C99BAF0-9D57-C380-ECC3-56757416A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68752"/>
              </p:ext>
            </p:extLst>
          </p:nvPr>
        </p:nvGraphicFramePr>
        <p:xfrm>
          <a:off x="1330625" y="2380586"/>
          <a:ext cx="9530751" cy="2096829"/>
        </p:xfrm>
        <a:graphic>
          <a:graphicData uri="http://schemas.openxmlformats.org/drawingml/2006/table">
            <a:tbl>
              <a:tblPr/>
              <a:tblGrid>
                <a:gridCol w="2508825">
                  <a:extLst>
                    <a:ext uri="{9D8B030D-6E8A-4147-A177-3AD203B41FA5}">
                      <a16:colId xmlns:a16="http://schemas.microsoft.com/office/drawing/2014/main" val="3045372599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1207094601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3277366949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2657157433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3685923361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1743135060"/>
                    </a:ext>
                  </a:extLst>
                </a:gridCol>
                <a:gridCol w="1170321">
                  <a:extLst>
                    <a:ext uri="{9D8B030D-6E8A-4147-A177-3AD203B41FA5}">
                      <a16:colId xmlns:a16="http://schemas.microsoft.com/office/drawing/2014/main" val="1434777864"/>
                    </a:ext>
                  </a:extLst>
                </a:gridCol>
              </a:tblGrid>
              <a:tr h="441438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핸들링 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KLUE/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bert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-base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KLUE/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roberta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-base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55478"/>
                  </a:ext>
                </a:extLst>
              </a:tr>
              <a:tr h="551797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poly_m</a:t>
                      </a:r>
                      <a:endParaRPr lang="en-US" sz="18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53188"/>
                  </a:ext>
                </a:extLst>
              </a:tr>
              <a:tr h="551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Augmentation </a:t>
                      </a:r>
                      <a:r>
                        <a:rPr lang="ko-KR" alt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여부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43566"/>
                  </a:ext>
                </a:extLst>
              </a:tr>
              <a:tr h="551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Accuracy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0.5662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0.4259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0.6861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0.6228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0.5418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0.6934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33693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53A8BAA-9FEC-97E4-1665-77FC4D7F14AE}"/>
              </a:ext>
            </a:extLst>
          </p:cNvPr>
          <p:cNvSpPr txBox="1"/>
          <p:nvPr/>
        </p:nvSpPr>
        <p:spPr>
          <a:xfrm>
            <a:off x="2723134" y="607362"/>
            <a:ext cx="179137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221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947682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시연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71AC72-1585-4C7A-045A-534D44CFD730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C104030-E6BC-7166-DF07-C19AEFD74A38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A2678-CC42-061E-C476-DE1751F04994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B060FE-FDF7-8C2F-3161-F8C3252BDF12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245DB72-1391-BC09-688C-E283023FE939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가장, 다른, 묶음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64E4D74D-ADF9-12E3-67B9-7FEBA5844A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830" y="1128647"/>
            <a:ext cx="7508340" cy="4223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A1CF3-7012-3507-0D1B-55F4EBB668B0}"/>
              </a:ext>
            </a:extLst>
          </p:cNvPr>
          <p:cNvSpPr txBox="1"/>
          <p:nvPr/>
        </p:nvSpPr>
        <p:spPr>
          <a:xfrm>
            <a:off x="2939533" y="5698422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슬라이드 쇼 진행 </a:t>
            </a:r>
            <a:r>
              <a:rPr lang="en-US" altLang="ko-KR" dirty="0">
                <a:solidFill>
                  <a:schemeClr val="accent1"/>
                </a:solidFill>
                <a:latin typeface="+mn-ea"/>
              </a:rPr>
              <a:t>O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클릭 시 영상 링크로 이동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슬라이드 쇼 진행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 err="1">
                <a:latin typeface="+mn-ea"/>
              </a:rPr>
              <a:t>우클릭</a:t>
            </a:r>
            <a:r>
              <a:rPr lang="ko-KR" altLang="en-US" dirty="0">
                <a:latin typeface="+mn-ea"/>
              </a:rPr>
              <a:t> 후 링크 열기 시 영상 링크로 이동</a:t>
            </a:r>
          </a:p>
        </p:txBody>
      </p:sp>
    </p:spTree>
    <p:extLst>
      <p:ext uri="{BB962C8B-B14F-4D97-AF65-F5344CB8AC3E}">
        <p14:creationId xmlns:p14="http://schemas.microsoft.com/office/powerpoint/2010/main" val="43838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85415-6A56-8CDB-D69A-3C9676C72D5A}"/>
              </a:ext>
            </a:extLst>
          </p:cNvPr>
          <p:cNvSpPr/>
          <p:nvPr/>
        </p:nvSpPr>
        <p:spPr>
          <a:xfrm>
            <a:off x="3979876" y="0"/>
            <a:ext cx="82121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A981-6640-4A42-CEA6-A4D22BAE2EA8}"/>
              </a:ext>
            </a:extLst>
          </p:cNvPr>
          <p:cNvSpPr txBox="1"/>
          <p:nvPr/>
        </p:nvSpPr>
        <p:spPr>
          <a:xfrm>
            <a:off x="5226880" y="5075986"/>
            <a:ext cx="331501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88884-CF8C-60AA-BBB6-C112F335070D}"/>
              </a:ext>
            </a:extLst>
          </p:cNvPr>
          <p:cNvSpPr txBox="1"/>
          <p:nvPr/>
        </p:nvSpPr>
        <p:spPr>
          <a:xfrm>
            <a:off x="4588755" y="1203600"/>
            <a:ext cx="3315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rlow Condensed" panose="00000806000000000000" pitchFamily="2" charset="0"/>
                <a:ea typeface="G마켓 산스 Bold" panose="02000000000000000000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rlow Condensed" panose="00000806000000000000" pitchFamily="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D52A-0376-6D8D-6B6F-2663D527D3D8}"/>
              </a:ext>
            </a:extLst>
          </p:cNvPr>
          <p:cNvSpPr txBox="1"/>
          <p:nvPr/>
        </p:nvSpPr>
        <p:spPr>
          <a:xfrm>
            <a:off x="5226060" y="3079880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팀 구성 및 역할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84F3-F477-39F8-A8DE-73E4BE3BABFD}"/>
              </a:ext>
            </a:extLst>
          </p:cNvPr>
          <p:cNvSpPr txBox="1"/>
          <p:nvPr/>
        </p:nvSpPr>
        <p:spPr>
          <a:xfrm>
            <a:off x="5226060" y="3745215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수행 절차 및 방법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532FA-AB2E-55DB-6166-7A0CCE58F03C}"/>
              </a:ext>
            </a:extLst>
          </p:cNvPr>
          <p:cNvSpPr txBox="1"/>
          <p:nvPr/>
        </p:nvSpPr>
        <p:spPr>
          <a:xfrm>
            <a:off x="4710355" y="5002861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B828-3E93-D4F9-B224-93C15B42E1B8}"/>
              </a:ext>
            </a:extLst>
          </p:cNvPr>
          <p:cNvSpPr txBox="1"/>
          <p:nvPr/>
        </p:nvSpPr>
        <p:spPr>
          <a:xfrm>
            <a:off x="4710355" y="3667278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F66A7-BF2F-CDC9-BED9-D425CA712907}"/>
              </a:ext>
            </a:extLst>
          </p:cNvPr>
          <p:cNvSpPr txBox="1"/>
          <p:nvPr/>
        </p:nvSpPr>
        <p:spPr>
          <a:xfrm>
            <a:off x="4710355" y="2999487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pic>
        <p:nvPicPr>
          <p:cNvPr id="19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06079B30-81D1-1B81-1BDF-832E3CD25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9828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F1FA54-A78A-7388-6C5A-7271A2B59FC2}"/>
              </a:ext>
            </a:extLst>
          </p:cNvPr>
          <p:cNvSpPr/>
          <p:nvPr/>
        </p:nvSpPr>
        <p:spPr>
          <a:xfrm>
            <a:off x="0" y="0"/>
            <a:ext cx="398287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038CAD7B-C768-BFFE-04AF-730A558B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52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5E6D8-BFF4-854C-5A8A-82DDA18A3BFA}"/>
              </a:ext>
            </a:extLst>
          </p:cNvPr>
          <p:cNvSpPr txBox="1"/>
          <p:nvPr/>
        </p:nvSpPr>
        <p:spPr>
          <a:xfrm>
            <a:off x="5226060" y="2398503"/>
            <a:ext cx="331583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661F0-3589-68AD-309C-1F185B223276}"/>
              </a:ext>
            </a:extLst>
          </p:cNvPr>
          <p:cNvSpPr txBox="1"/>
          <p:nvPr/>
        </p:nvSpPr>
        <p:spPr>
          <a:xfrm>
            <a:off x="4710355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.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36F92-0964-5ABC-F993-DCE84383D619}"/>
              </a:ext>
            </a:extLst>
          </p:cNvPr>
          <p:cNvSpPr txBox="1"/>
          <p:nvPr/>
        </p:nvSpPr>
        <p:spPr>
          <a:xfrm>
            <a:off x="7631135" y="239850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아쉬운 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948D7-4B8F-2A53-E135-4D87630693B0}"/>
              </a:ext>
            </a:extLst>
          </p:cNvPr>
          <p:cNvSpPr txBox="1"/>
          <p:nvPr/>
        </p:nvSpPr>
        <p:spPr>
          <a:xfrm>
            <a:off x="7631135" y="3063863"/>
            <a:ext cx="273458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추후 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7A982-056A-D7F7-5B8C-A1CB34D012FD}"/>
              </a:ext>
            </a:extLst>
          </p:cNvPr>
          <p:cNvSpPr txBox="1"/>
          <p:nvPr/>
        </p:nvSpPr>
        <p:spPr>
          <a:xfrm>
            <a:off x="7049886" y="2331696"/>
            <a:ext cx="5148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>
                  <a:glow rad="1143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492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467393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아쉬운 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9170F5A-6547-EB1D-F21B-C24E9F06F497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B3C21E-B8B8-C0FF-EDF8-310259CC0DF6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7963AF-3053-1221-8A0A-BB9D2707493A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7E26FB-B9B4-AAF9-1F15-CC0E041B211C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4238966-0AAF-E561-D92A-DCA2AFF35C98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84544-04BF-2583-2071-BDC388D69A14}"/>
              </a:ext>
            </a:extLst>
          </p:cNvPr>
          <p:cNvSpPr txBox="1"/>
          <p:nvPr/>
        </p:nvSpPr>
        <p:spPr>
          <a:xfrm>
            <a:off x="1829597" y="2136339"/>
            <a:ext cx="85328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적은 데이터로 인해 많이 등장하지 않는 단어들은 발음을 잘 하지 못하는 문제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수 부족으로 완성도가 높지 않음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자원문제로 인해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멀티프로세싱이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불가능해 시연시에는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hard-voting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넣지 못함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01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B0533-36FD-19AB-650D-F06899E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2F392E-ACE1-AA1F-AA56-8804900DB18F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7149-7D78-58D7-4933-F44D87E65D34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209FD-5980-07C4-614D-D6C6956E7DE0}"/>
              </a:ext>
            </a:extLst>
          </p:cNvPr>
          <p:cNvSpPr txBox="1"/>
          <p:nvPr/>
        </p:nvSpPr>
        <p:spPr>
          <a:xfrm>
            <a:off x="467393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추후 과제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BEE6E6-3C2A-95B7-01FD-30E5E40C020D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BE41B2-A40C-A0A8-02DC-DC78F2EAA008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D20A6D-3474-7D94-CEDF-279538C783F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E42F7D-5746-B9E3-3745-E08CE1CAE5B3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BD09CC-55F8-6281-78E1-6B34C7D2D690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FFE29-35F8-87FD-8865-10247DD6F563}"/>
              </a:ext>
            </a:extLst>
          </p:cNvPr>
          <p:cNvSpPr txBox="1"/>
          <p:nvPr/>
        </p:nvSpPr>
        <p:spPr>
          <a:xfrm>
            <a:off x="2662271" y="2136339"/>
            <a:ext cx="68674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데이터를 추가하여 데이터 불균형 해소 및 자연스러운 발음 완성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애니메이션 캐릭터 지원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다국어 지원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윤리적 표현 및 혐오발언 삭제를 위한 데이터 정제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멀티프로세싱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구성을 통한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voting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149886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9F2C85-0988-1AC6-A5D8-0220DFD9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0A05232F-4DAA-4210-9EF8-1D64DF04AA4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1A2339-B898-F0AA-9785-6B68DEAA5B8B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97E8F-57B3-4E52-4EC6-5B765CADB060}"/>
              </a:ext>
            </a:extLst>
          </p:cNvPr>
          <p:cNvSpPr txBox="1"/>
          <p:nvPr/>
        </p:nvSpPr>
        <p:spPr>
          <a:xfrm>
            <a:off x="587462" y="326044"/>
            <a:ext cx="317173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References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DAB1F7-E748-2813-8642-69174705F506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71F3B6-59EA-B02A-CFCD-9D1B2C4EE343}"/>
              </a:ext>
            </a:extLst>
          </p:cNvPr>
          <p:cNvGrpSpPr/>
          <p:nvPr/>
        </p:nvGrpSpPr>
        <p:grpSpPr>
          <a:xfrm>
            <a:off x="1797715" y="1125141"/>
            <a:ext cx="8596570" cy="4844783"/>
            <a:chOff x="1166077" y="1125141"/>
            <a:chExt cx="8596570" cy="48447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A83A8-8EB8-AB51-6785-1DAB6CBA3419}"/>
                </a:ext>
              </a:extLst>
            </p:cNvPr>
            <p:cNvSpPr txBox="1"/>
            <p:nvPr/>
          </p:nvSpPr>
          <p:spPr>
            <a:xfrm>
              <a:off x="1168400" y="2101882"/>
              <a:ext cx="8592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2"/>
                </a:rPr>
                <a:t>https://www.precedenceresearch.com/animation-market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F653E-ADB7-F586-D8C9-19E389BEBF04}"/>
                </a:ext>
              </a:extLst>
            </p:cNvPr>
            <p:cNvSpPr txBox="1"/>
            <p:nvPr/>
          </p:nvSpPr>
          <p:spPr>
            <a:xfrm>
              <a:off x="1166077" y="3501366"/>
              <a:ext cx="8596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3"/>
                </a:rPr>
                <a:t>https://arxiv.org/pdf/2106.06103.pdf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C5BCF2-8FA3-3C4E-FD1D-33CD7BE72CB4}"/>
                </a:ext>
              </a:extLst>
            </p:cNvPr>
            <p:cNvSpPr txBox="1"/>
            <p:nvPr/>
          </p:nvSpPr>
          <p:spPr>
            <a:xfrm>
              <a:off x="1166077" y="2801624"/>
              <a:ext cx="8596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4"/>
                </a:rPr>
                <a:t>https://arxiv.org/pdf/1905.01969.pdf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1D43A4-DB3E-D41E-703F-DB1BFAB8A0FE}"/>
                </a:ext>
              </a:extLst>
            </p:cNvPr>
            <p:cNvSpPr txBox="1"/>
            <p:nvPr/>
          </p:nvSpPr>
          <p:spPr>
            <a:xfrm>
              <a:off x="1166077" y="1125141"/>
              <a:ext cx="85965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5"/>
                </a:rPr>
                <a:t>https://github.com/AyushExel/ml4face-detection/blob/master/Final-Face%20Detection%20Notebook.ipynb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4830BE-09F2-4361-CDE8-4CCFE2BF91F4}"/>
                </a:ext>
              </a:extLst>
            </p:cNvPr>
            <p:cNvSpPr txBox="1"/>
            <p:nvPr/>
          </p:nvSpPr>
          <p:spPr>
            <a:xfrm>
              <a:off x="1168400" y="4201108"/>
              <a:ext cx="8592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6"/>
                </a:rPr>
                <a:t>https://github.com/sfzhou5678/PolyEncoder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9BED66-0559-3EAB-281B-D0B17BF872A1}"/>
                </a:ext>
              </a:extLst>
            </p:cNvPr>
            <p:cNvSpPr txBox="1"/>
            <p:nvPr/>
          </p:nvSpPr>
          <p:spPr>
            <a:xfrm>
              <a:off x="1168400" y="4900850"/>
              <a:ext cx="8592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7"/>
                </a:rPr>
                <a:t>https://openai.com/blog/whisper/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F0278-C8B9-83DC-482C-22F2230D93E2}"/>
                </a:ext>
              </a:extLst>
            </p:cNvPr>
            <p:cNvSpPr txBox="1"/>
            <p:nvPr/>
          </p:nvSpPr>
          <p:spPr>
            <a:xfrm>
              <a:off x="1168400" y="5600592"/>
              <a:ext cx="8592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  <a:hlinkClick r:id="rId8"/>
                </a:rPr>
                <a:t>https://github.com/KLUE-benchmark/KLUE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32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일본, 삽화, 애니메이션, 콜라주, 포스터, 아키라, 카츠 히로 오토모, 미술, 제도법, 가상의 인물, 앨범 커버, 망가 카, 만화가, 소설, 2500x1552 픽셀">
            <a:extLst>
              <a:ext uri="{FF2B5EF4-FFF2-40B4-BE49-F238E27FC236}">
                <a16:creationId xmlns:a16="http://schemas.microsoft.com/office/drawing/2014/main" id="{73E02204-C420-929A-84DF-140E7EEA6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8CCC28E-8F50-5589-33FD-3293618865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F647-4D19-8EB8-2ADC-0DE998A9DB1E}"/>
              </a:ext>
            </a:extLst>
          </p:cNvPr>
          <p:cNvSpPr txBox="1"/>
          <p:nvPr/>
        </p:nvSpPr>
        <p:spPr>
          <a:xfrm>
            <a:off x="780661" y="2633934"/>
            <a:ext cx="10630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54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73B3044-2D91-0D0A-82A8-E4C4CD9585F3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7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컨셉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401646-AFBF-561F-BEC7-7E165F59FA33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9539FAB-3C0F-8689-1F44-D5428F9FBCE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8AEF4DB-B0AB-E6C4-4662-B6BFB237840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79E7EB0-601B-C0B4-EC83-8240C59652D4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E6B7CC-7A6A-80DD-1189-C53175A1E27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User - Free social media icons">
            <a:extLst>
              <a:ext uri="{FF2B5EF4-FFF2-40B4-BE49-F238E27FC236}">
                <a16:creationId xmlns:a16="http://schemas.microsoft.com/office/drawing/2014/main" id="{F83B8A2E-A001-DF57-4670-CE30588B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6469" y="3429000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명탐정 코난 색칠공부 프린트 도안! : 네이버 블로그 | 名探偵コナン, 伊之助 アニメ, コナン アニメ">
            <a:extLst>
              <a:ext uri="{FF2B5EF4-FFF2-40B4-BE49-F238E27FC236}">
                <a16:creationId xmlns:a16="http://schemas.microsoft.com/office/drawing/2014/main" id="{8F0CA787-D6E4-540E-0D77-71C86BB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3603" y="3429000"/>
            <a:ext cx="1796717" cy="17964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말풍선 - 무료 멀티미디어개 아이콘">
            <a:extLst>
              <a:ext uri="{FF2B5EF4-FFF2-40B4-BE49-F238E27FC236}">
                <a16:creationId xmlns:a16="http://schemas.microsoft.com/office/drawing/2014/main" id="{43C5FF7D-8893-6F62-8CE8-89E4E799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948229" y="2530642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0438A-D7AF-BCFE-2EF4-882DE01C5E49}"/>
              </a:ext>
            </a:extLst>
          </p:cNvPr>
          <p:cNvSpPr txBox="1"/>
          <p:nvPr/>
        </p:nvSpPr>
        <p:spPr>
          <a:xfrm>
            <a:off x="5804050" y="3138638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</a:rPr>
              <a:t>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누구야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10" name="Picture 6" descr="말풍선 - 무료 멀티미디어개 아이콘">
            <a:extLst>
              <a:ext uri="{FF2B5EF4-FFF2-40B4-BE49-F238E27FC236}">
                <a16:creationId xmlns:a16="http://schemas.microsoft.com/office/drawing/2014/main" id="{1ECEDCAA-876D-3802-F68E-1BA3C909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956032" y="4164033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C2CD2-F48B-6EA6-1D77-0705FE5F61DD}"/>
              </a:ext>
            </a:extLst>
          </p:cNvPr>
          <p:cNvSpPr txBox="1"/>
          <p:nvPr/>
        </p:nvSpPr>
        <p:spPr>
          <a:xfrm>
            <a:off x="4825897" y="5040734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</a:rPr>
              <a:t>난 코난이야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3925C-116B-47E0-E90A-A652D786953C}"/>
              </a:ext>
            </a:extLst>
          </p:cNvPr>
          <p:cNvSpPr txBox="1"/>
          <p:nvPr/>
        </p:nvSpPr>
        <p:spPr>
          <a:xfrm>
            <a:off x="3064583" y="12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캐릭터의 세계관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성격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목소리 그리고 말투 등을 학습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956DA41-5DC0-02AB-6E66-C8BD5386DDAE}"/>
              </a:ext>
            </a:extLst>
          </p:cNvPr>
          <p:cNvSpPr/>
          <p:nvPr/>
        </p:nvSpPr>
        <p:spPr>
          <a:xfrm rot="10800000">
            <a:off x="5251892" y="1690704"/>
            <a:ext cx="1500856" cy="214908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FB5C40-E325-928C-D329-7E38C7E6B31D}"/>
              </a:ext>
            </a:extLst>
          </p:cNvPr>
          <p:cNvSpPr txBox="1"/>
          <p:nvPr/>
        </p:nvSpPr>
        <p:spPr>
          <a:xfrm>
            <a:off x="3048000" y="204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좋아하는 캐릭터와 실제 대화를 나누는 느낌</a:t>
            </a:r>
          </a:p>
        </p:txBody>
      </p:sp>
    </p:spTree>
    <p:extLst>
      <p:ext uri="{BB962C8B-B14F-4D97-AF65-F5344CB8AC3E}">
        <p14:creationId xmlns:p14="http://schemas.microsoft.com/office/powerpoint/2010/main" val="364534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8843AD9-436B-1A1F-9C2F-3501DDF6019D}"/>
              </a:ext>
            </a:extLst>
          </p:cNvPr>
          <p:cNvSpPr txBox="1"/>
          <p:nvPr/>
        </p:nvSpPr>
        <p:spPr>
          <a:xfrm>
            <a:off x="3064583" y="12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캐릭터의 세계관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성격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목소리 그리고 말투 등을 학습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07F34C2-AECF-3823-C5E0-412E4AE93951}"/>
              </a:ext>
            </a:extLst>
          </p:cNvPr>
          <p:cNvSpPr/>
          <p:nvPr/>
        </p:nvSpPr>
        <p:spPr>
          <a:xfrm rot="10800000">
            <a:off x="5251892" y="1690704"/>
            <a:ext cx="1500856" cy="214908"/>
          </a:xfrm>
          <a:prstGeom prst="triangl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00">
                <a:srgbClr val="000000">
                  <a:alpha val="60000"/>
                </a:srgbClr>
              </a:gs>
              <a:gs pos="2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92A24-0B0F-F979-DBFB-477D2C03E8ED}"/>
              </a:ext>
            </a:extLst>
          </p:cNvPr>
          <p:cNvSpPr txBox="1"/>
          <p:nvPr/>
        </p:nvSpPr>
        <p:spPr>
          <a:xfrm>
            <a:off x="3048000" y="204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좋아하는 캐릭터와 실제 대화를 나누는 느낌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401646-AFBF-561F-BEC7-7E165F59FA33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9539FAB-3C0F-8689-1F44-D5428F9FBCEB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8AEF4DB-B0AB-E6C4-4662-B6BFB2378401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79E7EB0-601B-C0B4-EC83-8240C59652D4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E6B7CC-7A6A-80DD-1189-C53175A1E275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User - Free social media icons">
            <a:extLst>
              <a:ext uri="{FF2B5EF4-FFF2-40B4-BE49-F238E27FC236}">
                <a16:creationId xmlns:a16="http://schemas.microsoft.com/office/drawing/2014/main" id="{F83B8A2E-A001-DF57-4670-CE30588B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6469" y="3429000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명탐정 코난 색칠공부 프린트 도안! : 네이버 블로그 | 名探偵コナン, 伊之助 アニメ, コナン アニメ">
            <a:extLst>
              <a:ext uri="{FF2B5EF4-FFF2-40B4-BE49-F238E27FC236}">
                <a16:creationId xmlns:a16="http://schemas.microsoft.com/office/drawing/2014/main" id="{8F0CA787-D6E4-540E-0D77-71C86BB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3603" y="3429000"/>
            <a:ext cx="1796717" cy="17964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말풍선 - 무료 멀티미디어개 아이콘">
            <a:extLst>
              <a:ext uri="{FF2B5EF4-FFF2-40B4-BE49-F238E27FC236}">
                <a16:creationId xmlns:a16="http://schemas.microsoft.com/office/drawing/2014/main" id="{43C5FF7D-8893-6F62-8CE8-89E4E799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948229" y="2530642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0438A-D7AF-BCFE-2EF4-882DE01C5E49}"/>
              </a:ext>
            </a:extLst>
          </p:cNvPr>
          <p:cNvSpPr txBox="1"/>
          <p:nvPr/>
        </p:nvSpPr>
        <p:spPr>
          <a:xfrm>
            <a:off x="5804050" y="3138638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</a:rPr>
              <a:t>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누구야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10" name="Picture 6" descr="말풍선 - 무료 멀티미디어개 아이콘">
            <a:extLst>
              <a:ext uri="{FF2B5EF4-FFF2-40B4-BE49-F238E27FC236}">
                <a16:creationId xmlns:a16="http://schemas.microsoft.com/office/drawing/2014/main" id="{1ECEDCAA-876D-3802-F68E-1BA3C909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956032" y="4164033"/>
            <a:ext cx="1796716" cy="17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C2CD2-F48B-6EA6-1D77-0705FE5F61DD}"/>
              </a:ext>
            </a:extLst>
          </p:cNvPr>
          <p:cNvSpPr txBox="1"/>
          <p:nvPr/>
        </p:nvSpPr>
        <p:spPr>
          <a:xfrm>
            <a:off x="4825897" y="5040734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</a:rPr>
              <a:t>난 코난이야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3497A3-E7E9-6BDE-9487-9566D70EE04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3925C-116B-47E0-E90A-A652D786953C}"/>
              </a:ext>
            </a:extLst>
          </p:cNvPr>
          <p:cNvSpPr txBox="1"/>
          <p:nvPr/>
        </p:nvSpPr>
        <p:spPr>
          <a:xfrm>
            <a:off x="239640" y="2705725"/>
            <a:ext cx="117127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0" i="0" u="none" strike="noStrike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최종적으로는 그 캐릭터가</a:t>
            </a:r>
            <a:endParaRPr lang="en-US" altLang="ko-KR" sz="4400" b="0" i="0" u="none" strike="noStrike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400" b="0" i="0" u="none" strike="noStrike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일상을 공유하는 친구가 될 수 있도록 하는 것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컨셉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Page </a:t>
            </a:r>
            <a:fld id="{0A05232F-4DAA-4210-9EF8-1D64DF04AA4D}" type="slidenum">
              <a:rPr lang="ko-KR" altLang="en-US" smtClean="0">
                <a:solidFill>
                  <a:schemeClr val="bg1"/>
                </a:solidFill>
              </a:rPr>
              <a:pPr/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2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6ACA74-C8B9-9EB3-C09F-1887D0CDC1D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2188FAD-FA2A-95DD-61D7-661174D9680E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16BC17F-32A6-1EE4-977A-9258552D116E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071C4E-42AE-B2A2-8171-95883BEED3AA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97CD05-31B6-2814-0565-74E9D99DBE38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EABF3A-3274-4467-90A8-7D82C5E8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23420"/>
              </p:ext>
            </p:extLst>
          </p:nvPr>
        </p:nvGraphicFramePr>
        <p:xfrm>
          <a:off x="838200" y="1981664"/>
          <a:ext cx="10515600" cy="3707938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31116821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82252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99168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720625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06915540"/>
                    </a:ext>
                  </a:extLst>
                </a:gridCol>
              </a:tblGrid>
              <a:tr h="948542"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Amazon EC2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Google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Colab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 Pro 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Google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Colab</a:t>
                      </a:r>
                      <a:endParaRPr lang="en-US" sz="1200" dirty="0">
                        <a:solidFill>
                          <a:schemeClr val="bg1"/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Personal Server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93127"/>
                  </a:ext>
                </a:extLst>
              </a:tr>
              <a:tr h="8623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CPU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AMD EPYC 7R32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Intel(R) Xeon(R) CPU @ 2.30 Ghz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Intel(R) Xeon(R) CPU @ 2.20 GHz / 2.30 GHz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AMD 5950X 4.9 GHz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82325"/>
                  </a:ext>
                </a:extLst>
              </a:tr>
              <a:tr h="5173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GPU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NVIDIA A10G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A100-SXM4-40GB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Tesla T4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RTX 3090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346944"/>
                  </a:ext>
                </a:extLst>
              </a:tr>
              <a:tr h="5173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RAM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16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25.51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12.72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128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240077"/>
                  </a:ext>
                </a:extLst>
              </a:tr>
              <a:tr h="8623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Training Model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TTS Multi Speaker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TTS Single Speaker</a:t>
                      </a:r>
                    </a:p>
                    <a:p>
                      <a:pPr algn="ctr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</a:t>
                      </a:r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Chatbot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TTS Single Speaker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TTS Single Speaker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4892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85CC37EE-8D80-BEA9-79D5-8A8ECF588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1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B6311-301D-2293-273C-D908C26248EF}"/>
              </a:ext>
            </a:extLst>
          </p:cNvPr>
          <p:cNvSpPr txBox="1"/>
          <p:nvPr/>
        </p:nvSpPr>
        <p:spPr>
          <a:xfrm>
            <a:off x="3064583" y="1233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u="none" strike="noStrike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colab</a:t>
            </a:r>
            <a:r>
              <a:rPr lang="en-US" altLang="ko-KR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ubuntu, visual studio, AWS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3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2A22C45-6832-7B14-7588-A13016E669B4}"/>
              </a:ext>
            </a:extLst>
          </p:cNvPr>
          <p:cNvSpPr/>
          <p:nvPr/>
        </p:nvSpPr>
        <p:spPr>
          <a:xfrm>
            <a:off x="587462" y="290947"/>
            <a:ext cx="235152" cy="235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DF322-A4E0-E737-80EB-BF4F54A0A21D}"/>
              </a:ext>
            </a:extLst>
          </p:cNvPr>
          <p:cNvSpPr txBox="1"/>
          <p:nvPr/>
        </p:nvSpPr>
        <p:spPr>
          <a:xfrm>
            <a:off x="587462" y="326044"/>
            <a:ext cx="191559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00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ko-KR" altLang="en-US" sz="2000" dirty="0"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A823F86-6062-821F-0F09-68689379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0A05232F-4DAA-4210-9EF8-1D64DF04AA4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320EE-0F96-9A09-C23C-4DBA82504FDB}"/>
              </a:ext>
            </a:extLst>
          </p:cNvPr>
          <p:cNvSpPr txBox="1"/>
          <p:nvPr/>
        </p:nvSpPr>
        <p:spPr>
          <a:xfrm>
            <a:off x="393498" y="607362"/>
            <a:ext cx="1915593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FE96B4-1E56-EA6E-64FF-134C15921FF9}"/>
              </a:ext>
            </a:extLst>
          </p:cNvPr>
          <p:cNvSpPr>
            <a:spLocks noChangeAspect="1"/>
          </p:cNvSpPr>
          <p:nvPr/>
        </p:nvSpPr>
        <p:spPr>
          <a:xfrm>
            <a:off x="4825897" y="90541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8CA4DA-AEC6-F6E3-AD2C-119D96E39995}"/>
              </a:ext>
            </a:extLst>
          </p:cNvPr>
          <p:cNvSpPr>
            <a:spLocks noChangeAspect="1"/>
          </p:cNvSpPr>
          <p:nvPr/>
        </p:nvSpPr>
        <p:spPr>
          <a:xfrm>
            <a:off x="5433240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28C964-BFC0-6215-58BC-85F8D5AF3635}"/>
              </a:ext>
            </a:extLst>
          </p:cNvPr>
          <p:cNvSpPr>
            <a:spLocks noChangeAspect="1"/>
          </p:cNvSpPr>
          <p:nvPr/>
        </p:nvSpPr>
        <p:spPr>
          <a:xfrm>
            <a:off x="6040583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A1E01C-F4E6-88B0-ECF6-33F8B792A0AD}"/>
              </a:ext>
            </a:extLst>
          </p:cNvPr>
          <p:cNvSpPr>
            <a:spLocks noChangeAspect="1"/>
          </p:cNvSpPr>
          <p:nvPr/>
        </p:nvSpPr>
        <p:spPr>
          <a:xfrm>
            <a:off x="6647926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4F8513A-F6A5-DD0F-6E82-2B4972054ACA}"/>
              </a:ext>
            </a:extLst>
          </p:cNvPr>
          <p:cNvSpPr>
            <a:spLocks noChangeAspect="1"/>
          </p:cNvSpPr>
          <p:nvPr/>
        </p:nvSpPr>
        <p:spPr>
          <a:xfrm>
            <a:off x="7255267" y="905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8F50C0-4DC0-DBE5-A2DD-1FD729E1DE9C}"/>
              </a:ext>
            </a:extLst>
          </p:cNvPr>
          <p:cNvGrpSpPr/>
          <p:nvPr/>
        </p:nvGrpSpPr>
        <p:grpSpPr>
          <a:xfrm>
            <a:off x="4095471" y="761250"/>
            <a:ext cx="4001058" cy="5725324"/>
            <a:chOff x="3905348" y="761250"/>
            <a:chExt cx="4001058" cy="57253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584FCE-8EB0-B254-1BB6-01269132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348" y="761250"/>
              <a:ext cx="4001058" cy="5725324"/>
            </a:xfrm>
            <a:prstGeom prst="rect">
              <a:avLst/>
            </a:prstGeom>
          </p:spPr>
        </p:pic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2C5833C5-01B2-10A1-DBBD-97A7CA5E2B14}"/>
                </a:ext>
              </a:extLst>
            </p:cNvPr>
            <p:cNvSpPr/>
            <p:nvPr/>
          </p:nvSpPr>
          <p:spPr>
            <a:xfrm>
              <a:off x="5694294" y="1692998"/>
              <a:ext cx="1025632" cy="53136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4EC0EE-3098-6510-D750-37C7E25658BF}"/>
                </a:ext>
              </a:extLst>
            </p:cNvPr>
            <p:cNvSpPr txBox="1"/>
            <p:nvPr/>
          </p:nvSpPr>
          <p:spPr>
            <a:xfrm>
              <a:off x="5650708" y="1847339"/>
              <a:ext cx="11128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회원가입 여부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4C2F76-AFEF-65FF-007C-A8ABCE210DA9}"/>
                </a:ext>
              </a:extLst>
            </p:cNvPr>
            <p:cNvSpPr/>
            <p:nvPr/>
          </p:nvSpPr>
          <p:spPr>
            <a:xfrm>
              <a:off x="5868565" y="949435"/>
              <a:ext cx="677090" cy="261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366821-3D3C-28DA-DD88-9C37EF47C7BC}"/>
                </a:ext>
              </a:extLst>
            </p:cNvPr>
            <p:cNvSpPr txBox="1"/>
            <p:nvPr/>
          </p:nvSpPr>
          <p:spPr>
            <a:xfrm>
              <a:off x="5967301" y="975196"/>
              <a:ext cx="479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시작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137C5F-3E80-A3E8-8776-8A83EDC5BF85}"/>
                </a:ext>
              </a:extLst>
            </p:cNvPr>
            <p:cNvSpPr/>
            <p:nvPr/>
          </p:nvSpPr>
          <p:spPr>
            <a:xfrm>
              <a:off x="4247542" y="2723914"/>
              <a:ext cx="677090" cy="261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98CB-D0D5-9138-BD5C-FB8E949340E7}"/>
                </a:ext>
              </a:extLst>
            </p:cNvPr>
            <p:cNvSpPr txBox="1"/>
            <p:nvPr/>
          </p:nvSpPr>
          <p:spPr>
            <a:xfrm>
              <a:off x="4093182" y="2749675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회원가입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32AAEB2-CB88-747E-DE36-F2122510CE13}"/>
                </a:ext>
              </a:extLst>
            </p:cNvPr>
            <p:cNvSpPr/>
            <p:nvPr/>
          </p:nvSpPr>
          <p:spPr>
            <a:xfrm>
              <a:off x="5888474" y="2723914"/>
              <a:ext cx="677090" cy="261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DCD846-7B20-5E0F-CDE3-59C2712D4725}"/>
                </a:ext>
              </a:extLst>
            </p:cNvPr>
            <p:cNvSpPr txBox="1"/>
            <p:nvPr/>
          </p:nvSpPr>
          <p:spPr>
            <a:xfrm>
              <a:off x="5734114" y="2749675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로그인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9CEB0E-9DF0-DBA3-F521-A7F01760DC78}"/>
                </a:ext>
              </a:extLst>
            </p:cNvPr>
            <p:cNvSpPr/>
            <p:nvPr/>
          </p:nvSpPr>
          <p:spPr>
            <a:xfrm>
              <a:off x="5848654" y="3492391"/>
              <a:ext cx="716910" cy="379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CD42D2-3373-8467-AF5E-85E9120EB40B}"/>
                </a:ext>
              </a:extLst>
            </p:cNvPr>
            <p:cNvSpPr txBox="1"/>
            <p:nvPr/>
          </p:nvSpPr>
          <p:spPr>
            <a:xfrm>
              <a:off x="5698114" y="3483869"/>
              <a:ext cx="985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애니메이션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선택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D64A7E-9E4E-A7B6-C300-6C6864A7DB7E}"/>
                </a:ext>
              </a:extLst>
            </p:cNvPr>
            <p:cNvSpPr/>
            <p:nvPr/>
          </p:nvSpPr>
          <p:spPr>
            <a:xfrm>
              <a:off x="4398935" y="4331073"/>
              <a:ext cx="716910" cy="379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F98F4-5F05-1E72-8B3E-73599997FD89}"/>
                </a:ext>
              </a:extLst>
            </p:cNvPr>
            <p:cNvSpPr txBox="1"/>
            <p:nvPr/>
          </p:nvSpPr>
          <p:spPr>
            <a:xfrm>
              <a:off x="4264484" y="4391597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설명 화면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BEDC0D-6B99-AADA-C070-94DFA655224E}"/>
                </a:ext>
              </a:extLst>
            </p:cNvPr>
            <p:cNvSpPr/>
            <p:nvPr/>
          </p:nvSpPr>
          <p:spPr>
            <a:xfrm>
              <a:off x="5851688" y="4331073"/>
              <a:ext cx="716910" cy="379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679ABF-9C56-C09B-D7D0-20E56FE47AB4}"/>
                </a:ext>
              </a:extLst>
            </p:cNvPr>
            <p:cNvSpPr txBox="1"/>
            <p:nvPr/>
          </p:nvSpPr>
          <p:spPr>
            <a:xfrm>
              <a:off x="5717237" y="4391597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캐릭터 선택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00DCB5-AFBC-A6A3-3DD0-D016DE0B3F55}"/>
                </a:ext>
              </a:extLst>
            </p:cNvPr>
            <p:cNvSpPr/>
            <p:nvPr/>
          </p:nvSpPr>
          <p:spPr>
            <a:xfrm>
              <a:off x="5859512" y="5144517"/>
              <a:ext cx="716910" cy="379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7701AF-5ACB-AD07-98CC-6345BFF562E0}"/>
                </a:ext>
              </a:extLst>
            </p:cNvPr>
            <p:cNvSpPr txBox="1"/>
            <p:nvPr/>
          </p:nvSpPr>
          <p:spPr>
            <a:xfrm>
              <a:off x="5716008" y="5205041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채팅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1F4DE0-C7ED-FD06-EAF0-233F38C62AF0}"/>
                </a:ext>
              </a:extLst>
            </p:cNvPr>
            <p:cNvSpPr/>
            <p:nvPr/>
          </p:nvSpPr>
          <p:spPr>
            <a:xfrm>
              <a:off x="5859512" y="6000380"/>
              <a:ext cx="716910" cy="227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D3F579-36A1-AF85-E326-14959B02E2A6}"/>
                </a:ext>
              </a:extLst>
            </p:cNvPr>
            <p:cNvSpPr txBox="1"/>
            <p:nvPr/>
          </p:nvSpPr>
          <p:spPr>
            <a:xfrm>
              <a:off x="5716008" y="5984668"/>
              <a:ext cx="985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07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Barlow Condensed"/>
        <a:ea typeface="G마켓 산스 Bold"/>
        <a:cs typeface=""/>
      </a:majorFont>
      <a:minorFont>
        <a:latin typeface="Barlow Condensed"/>
        <a:ea typeface="G마켓 산스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2602</Words>
  <Application>Microsoft Office PowerPoint</Application>
  <PresentationFormat>와이드스크린</PresentationFormat>
  <Paragraphs>737</Paragraphs>
  <Slides>56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Barlow Condensed</vt:lpstr>
      <vt:lpstr>G마켓 산스 Bold</vt:lpstr>
      <vt:lpstr>G마켓 산스 Light</vt:lpstr>
      <vt:lpstr>맑은 고딕</vt:lpstr>
      <vt:lpstr>Times New Roman</vt:lpstr>
      <vt:lpstr>G마켓 산스 Medium</vt:lpstr>
      <vt:lpstr>Bahnschrift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이현중</dc:creator>
  <cp:lastModifiedBy>이현중</cp:lastModifiedBy>
  <cp:revision>50</cp:revision>
  <dcterms:created xsi:type="dcterms:W3CDTF">2023-02-15T02:29:36Z</dcterms:created>
  <dcterms:modified xsi:type="dcterms:W3CDTF">2023-03-22T02:17:17Z</dcterms:modified>
</cp:coreProperties>
</file>